
<file path=[Content_Types].xml><?xml version="1.0" encoding="utf-8"?>
<Types xmlns="http://schemas.openxmlformats.org/package/2006/content-types">
  <Default Extension="bin" ContentType="application/vnd.openxmlformats-officedocument.oleObject"/>
  <Default Extension="docx" ContentType="application/vnd.openxmlformats-officedocument.wordprocessingml.documen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8" r:id="rId1"/>
    <p:sldMasterId id="2147483741" r:id="rId2"/>
  </p:sldMasterIdLst>
  <p:notesMasterIdLst>
    <p:notesMasterId r:id="rId182"/>
  </p:notesMasterIdLst>
  <p:handoutMasterIdLst>
    <p:handoutMasterId r:id="rId183"/>
  </p:handoutMasterIdLst>
  <p:sldIdLst>
    <p:sldId id="319" r:id="rId3"/>
    <p:sldId id="1632" r:id="rId4"/>
    <p:sldId id="1664" r:id="rId5"/>
    <p:sldId id="1665" r:id="rId6"/>
    <p:sldId id="531" r:id="rId7"/>
    <p:sldId id="525" r:id="rId8"/>
    <p:sldId id="526" r:id="rId9"/>
    <p:sldId id="528" r:id="rId10"/>
    <p:sldId id="527" r:id="rId11"/>
    <p:sldId id="530" r:id="rId12"/>
    <p:sldId id="529" r:id="rId13"/>
    <p:sldId id="532" r:id="rId14"/>
    <p:sldId id="308" r:id="rId15"/>
    <p:sldId id="1666" r:id="rId16"/>
    <p:sldId id="1667" r:id="rId17"/>
    <p:sldId id="1668" r:id="rId18"/>
    <p:sldId id="1669" r:id="rId19"/>
    <p:sldId id="1670" r:id="rId20"/>
    <p:sldId id="1671" r:id="rId21"/>
    <p:sldId id="1677" r:id="rId22"/>
    <p:sldId id="1678" r:id="rId23"/>
    <p:sldId id="1679" r:id="rId24"/>
    <p:sldId id="1680" r:id="rId25"/>
    <p:sldId id="1687" r:id="rId26"/>
    <p:sldId id="1421" r:id="rId27"/>
    <p:sldId id="1681" r:id="rId28"/>
    <p:sldId id="1682" r:id="rId29"/>
    <p:sldId id="1634" r:id="rId30"/>
    <p:sldId id="1633" r:id="rId31"/>
    <p:sldId id="1683" r:id="rId32"/>
    <p:sldId id="1684" r:id="rId33"/>
    <p:sldId id="1635" r:id="rId34"/>
    <p:sldId id="1685" r:id="rId35"/>
    <p:sldId id="1686" r:id="rId36"/>
    <p:sldId id="1672" r:id="rId37"/>
    <p:sldId id="1673" r:id="rId38"/>
    <p:sldId id="1674" r:id="rId39"/>
    <p:sldId id="1636" r:id="rId40"/>
    <p:sldId id="1675" r:id="rId41"/>
    <p:sldId id="1676" r:id="rId42"/>
    <p:sldId id="1688" r:id="rId43"/>
    <p:sldId id="1689" r:id="rId44"/>
    <p:sldId id="1690" r:id="rId45"/>
    <p:sldId id="1691" r:id="rId46"/>
    <p:sldId id="1692" r:id="rId47"/>
    <p:sldId id="1693" r:id="rId48"/>
    <p:sldId id="1694" r:id="rId49"/>
    <p:sldId id="1696" r:id="rId50"/>
    <p:sldId id="1698" r:id="rId51"/>
    <p:sldId id="1637" r:id="rId52"/>
    <p:sldId id="1638" r:id="rId53"/>
    <p:sldId id="1697" r:id="rId54"/>
    <p:sldId id="1699" r:id="rId55"/>
    <p:sldId id="1700" r:id="rId56"/>
    <p:sldId id="1701" r:id="rId57"/>
    <p:sldId id="1702" r:id="rId58"/>
    <p:sldId id="1703" r:id="rId59"/>
    <p:sldId id="1714" r:id="rId60"/>
    <p:sldId id="1639" r:id="rId61"/>
    <p:sldId id="1704" r:id="rId62"/>
    <p:sldId id="1705" r:id="rId63"/>
    <p:sldId id="1706" r:id="rId64"/>
    <p:sldId id="1707" r:id="rId65"/>
    <p:sldId id="1708" r:id="rId66"/>
    <p:sldId id="1709" r:id="rId67"/>
    <p:sldId id="1710" r:id="rId68"/>
    <p:sldId id="1711" r:id="rId69"/>
    <p:sldId id="1715" r:id="rId70"/>
    <p:sldId id="1640" r:id="rId71"/>
    <p:sldId id="1712" r:id="rId72"/>
    <p:sldId id="1716" r:id="rId73"/>
    <p:sldId id="1717" r:id="rId74"/>
    <p:sldId id="1718" r:id="rId75"/>
    <p:sldId id="1719" r:id="rId76"/>
    <p:sldId id="1720" r:id="rId77"/>
    <p:sldId id="1721" r:id="rId78"/>
    <p:sldId id="1722" r:id="rId79"/>
    <p:sldId id="1729" r:id="rId80"/>
    <p:sldId id="1422" r:id="rId81"/>
    <p:sldId id="1641" r:id="rId82"/>
    <p:sldId id="1724" r:id="rId83"/>
    <p:sldId id="1730" r:id="rId84"/>
    <p:sldId id="1731" r:id="rId85"/>
    <p:sldId id="1642" r:id="rId86"/>
    <p:sldId id="1732" r:id="rId87"/>
    <p:sldId id="1733" r:id="rId88"/>
    <p:sldId id="1734" r:id="rId89"/>
    <p:sldId id="1725" r:id="rId90"/>
    <p:sldId id="1726" r:id="rId91"/>
    <p:sldId id="1735" r:id="rId92"/>
    <p:sldId id="1727" r:id="rId93"/>
    <p:sldId id="1728" r:id="rId94"/>
    <p:sldId id="1736" r:id="rId95"/>
    <p:sldId id="1741" r:id="rId96"/>
    <p:sldId id="1737" r:id="rId97"/>
    <p:sldId id="1738" r:id="rId98"/>
    <p:sldId id="1739" r:id="rId99"/>
    <p:sldId id="1740" r:id="rId100"/>
    <p:sldId id="1713" r:id="rId101"/>
    <p:sldId id="1643" r:id="rId102"/>
    <p:sldId id="1742" r:id="rId103"/>
    <p:sldId id="1743" r:id="rId104"/>
    <p:sldId id="1744" r:id="rId105"/>
    <p:sldId id="1745" r:id="rId106"/>
    <p:sldId id="1746" r:id="rId107"/>
    <p:sldId id="1747" r:id="rId108"/>
    <p:sldId id="1748" r:id="rId109"/>
    <p:sldId id="1749" r:id="rId110"/>
    <p:sldId id="1752" r:id="rId111"/>
    <p:sldId id="1750" r:id="rId112"/>
    <p:sldId id="1753" r:id="rId113"/>
    <p:sldId id="1755" r:id="rId114"/>
    <p:sldId id="1756" r:id="rId115"/>
    <p:sldId id="1757" r:id="rId116"/>
    <p:sldId id="1751" r:id="rId117"/>
    <p:sldId id="1423" r:id="rId118"/>
    <p:sldId id="1644" r:id="rId119"/>
    <p:sldId id="1758" r:id="rId120"/>
    <p:sldId id="1759" r:id="rId121"/>
    <p:sldId id="1760" r:id="rId122"/>
    <p:sldId id="1761" r:id="rId123"/>
    <p:sldId id="1762" r:id="rId124"/>
    <p:sldId id="1645" r:id="rId125"/>
    <p:sldId id="1763" r:id="rId126"/>
    <p:sldId id="1646" r:id="rId127"/>
    <p:sldId id="1764" r:id="rId128"/>
    <p:sldId id="1765" r:id="rId129"/>
    <p:sldId id="1767" r:id="rId130"/>
    <p:sldId id="1647" r:id="rId131"/>
    <p:sldId id="1768" r:id="rId132"/>
    <p:sldId id="1648" r:id="rId133"/>
    <p:sldId id="1769" r:id="rId134"/>
    <p:sldId id="1777" r:id="rId135"/>
    <p:sldId id="1649" r:id="rId136"/>
    <p:sldId id="1650" r:id="rId137"/>
    <p:sldId id="1770" r:id="rId138"/>
    <p:sldId id="1771" r:id="rId139"/>
    <p:sldId id="1651" r:id="rId140"/>
    <p:sldId id="1772" r:id="rId141"/>
    <p:sldId id="1773" r:id="rId142"/>
    <p:sldId id="1774" r:id="rId143"/>
    <p:sldId id="1778" r:id="rId144"/>
    <p:sldId id="1775" r:id="rId145"/>
    <p:sldId id="1652" r:id="rId146"/>
    <p:sldId id="1776" r:id="rId147"/>
    <p:sldId id="1653" r:id="rId148"/>
    <p:sldId id="1766" r:id="rId149"/>
    <p:sldId id="1779" r:id="rId150"/>
    <p:sldId id="1654" r:id="rId151"/>
    <p:sldId id="1780" r:id="rId152"/>
    <p:sldId id="1781" r:id="rId153"/>
    <p:sldId id="1782" r:id="rId154"/>
    <p:sldId id="1783" r:id="rId155"/>
    <p:sldId id="1655" r:id="rId156"/>
    <p:sldId id="1788" r:id="rId157"/>
    <p:sldId id="1656" r:id="rId158"/>
    <p:sldId id="1657" r:id="rId159"/>
    <p:sldId id="1784" r:id="rId160"/>
    <p:sldId id="1658" r:id="rId161"/>
    <p:sldId id="1785" r:id="rId162"/>
    <p:sldId id="1786" r:id="rId163"/>
    <p:sldId id="1659" r:id="rId164"/>
    <p:sldId id="1787" r:id="rId165"/>
    <p:sldId id="1789" r:id="rId166"/>
    <p:sldId id="1660" r:id="rId167"/>
    <p:sldId id="1790" r:id="rId168"/>
    <p:sldId id="1791" r:id="rId169"/>
    <p:sldId id="1661" r:id="rId170"/>
    <p:sldId id="1792" r:id="rId171"/>
    <p:sldId id="1662" r:id="rId172"/>
    <p:sldId id="1793" r:id="rId173"/>
    <p:sldId id="1663" r:id="rId174"/>
    <p:sldId id="1794" r:id="rId175"/>
    <p:sldId id="1799" r:id="rId176"/>
    <p:sldId id="1795" r:id="rId177"/>
    <p:sldId id="1796" r:id="rId178"/>
    <p:sldId id="1801" r:id="rId179"/>
    <p:sldId id="1802" r:id="rId180"/>
    <p:sldId id="1800" r:id="rId181"/>
  </p:sldIdLst>
  <p:sldSz cx="12192000" cy="6858000"/>
  <p:notesSz cx="6858000" cy="9144000"/>
  <p:custDataLst>
    <p:tags r:id="rId184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93B8"/>
    <a:srgbClr val="90CFDF"/>
    <a:srgbClr val="319095"/>
    <a:srgbClr val="074996"/>
    <a:srgbClr val="595959"/>
    <a:srgbClr val="4472C4"/>
    <a:srgbClr val="F30017"/>
    <a:srgbClr val="FFAFBA"/>
    <a:srgbClr val="FF7F94"/>
    <a:srgbClr val="F660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2833802-FEF1-4C79-8D5D-14CF1EAF98D9}" styleName="浅色样式 2 - 强调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浅色样式 2 - 强调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9DCAF9ED-07DC-4A11-8D7F-57B35C25682E}" styleName="中度样式 1 - 强调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38B1855-1B75-4FBE-930C-398BA8C253C6}" styleName="主题样式 2 - 强调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主题样式 2 - 强调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主题样式 2 - 强调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950" autoAdjust="0"/>
    <p:restoredTop sz="89414" autoAdjust="0"/>
  </p:normalViewPr>
  <p:slideViewPr>
    <p:cSldViewPr snapToGrid="0">
      <p:cViewPr varScale="1">
        <p:scale>
          <a:sx n="62" d="100"/>
          <a:sy n="62" d="100"/>
        </p:scale>
        <p:origin x="62" y="141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90" d="100"/>
        <a:sy n="90" d="100"/>
      </p:scale>
      <p:origin x="0" y="0"/>
    </p:cViewPr>
  </p:sorterViewPr>
  <p:notesViewPr>
    <p:cSldViewPr snapToGrid="0" showGuides="1">
      <p:cViewPr varScale="1">
        <p:scale>
          <a:sx n="82" d="100"/>
          <a:sy n="82" d="100"/>
        </p:scale>
        <p:origin x="2784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slide" Target="slides/slide131.xml"/><Relationship Id="rId138" Type="http://schemas.openxmlformats.org/officeDocument/2006/relationships/slide" Target="slides/slide136.xml"/><Relationship Id="rId154" Type="http://schemas.openxmlformats.org/officeDocument/2006/relationships/slide" Target="slides/slide152.xml"/><Relationship Id="rId159" Type="http://schemas.openxmlformats.org/officeDocument/2006/relationships/slide" Target="slides/slide157.xml"/><Relationship Id="rId175" Type="http://schemas.openxmlformats.org/officeDocument/2006/relationships/slide" Target="slides/slide173.xml"/><Relationship Id="rId170" Type="http://schemas.openxmlformats.org/officeDocument/2006/relationships/slide" Target="slides/slide168.xml"/><Relationship Id="rId16" Type="http://schemas.openxmlformats.org/officeDocument/2006/relationships/slide" Target="slides/slide14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28" Type="http://schemas.openxmlformats.org/officeDocument/2006/relationships/slide" Target="slides/slide126.xml"/><Relationship Id="rId144" Type="http://schemas.openxmlformats.org/officeDocument/2006/relationships/slide" Target="slides/slide142.xml"/><Relationship Id="rId149" Type="http://schemas.openxmlformats.org/officeDocument/2006/relationships/slide" Target="slides/slide147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160" Type="http://schemas.openxmlformats.org/officeDocument/2006/relationships/slide" Target="slides/slide158.xml"/><Relationship Id="rId165" Type="http://schemas.openxmlformats.org/officeDocument/2006/relationships/slide" Target="slides/slide163.xml"/><Relationship Id="rId181" Type="http://schemas.openxmlformats.org/officeDocument/2006/relationships/slide" Target="slides/slide179.xml"/><Relationship Id="rId186" Type="http://schemas.openxmlformats.org/officeDocument/2006/relationships/viewProps" Target="viewProps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18" Type="http://schemas.openxmlformats.org/officeDocument/2006/relationships/slide" Target="slides/slide116.xml"/><Relationship Id="rId134" Type="http://schemas.openxmlformats.org/officeDocument/2006/relationships/slide" Target="slides/slide132.xml"/><Relationship Id="rId139" Type="http://schemas.openxmlformats.org/officeDocument/2006/relationships/slide" Target="slides/slide137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50" Type="http://schemas.openxmlformats.org/officeDocument/2006/relationships/slide" Target="slides/slide148.xml"/><Relationship Id="rId155" Type="http://schemas.openxmlformats.org/officeDocument/2006/relationships/slide" Target="slides/slide153.xml"/><Relationship Id="rId171" Type="http://schemas.openxmlformats.org/officeDocument/2006/relationships/slide" Target="slides/slide169.xml"/><Relationship Id="rId176" Type="http://schemas.openxmlformats.org/officeDocument/2006/relationships/slide" Target="slides/slide174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124" Type="http://schemas.openxmlformats.org/officeDocument/2006/relationships/slide" Target="slides/slide122.xml"/><Relationship Id="rId129" Type="http://schemas.openxmlformats.org/officeDocument/2006/relationships/slide" Target="slides/slide127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40" Type="http://schemas.openxmlformats.org/officeDocument/2006/relationships/slide" Target="slides/slide138.xml"/><Relationship Id="rId145" Type="http://schemas.openxmlformats.org/officeDocument/2006/relationships/slide" Target="slides/slide143.xml"/><Relationship Id="rId161" Type="http://schemas.openxmlformats.org/officeDocument/2006/relationships/slide" Target="slides/slide159.xml"/><Relationship Id="rId166" Type="http://schemas.openxmlformats.org/officeDocument/2006/relationships/slide" Target="slides/slide164.xml"/><Relationship Id="rId182" Type="http://schemas.openxmlformats.org/officeDocument/2006/relationships/notesMaster" Target="notesMasters/notesMaster1.xml"/><Relationship Id="rId187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119" Type="http://schemas.openxmlformats.org/officeDocument/2006/relationships/slide" Target="slides/slide117.xml"/><Relationship Id="rId44" Type="http://schemas.openxmlformats.org/officeDocument/2006/relationships/slide" Target="slides/slide42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130" Type="http://schemas.openxmlformats.org/officeDocument/2006/relationships/slide" Target="slides/slide128.xml"/><Relationship Id="rId135" Type="http://schemas.openxmlformats.org/officeDocument/2006/relationships/slide" Target="slides/slide133.xml"/><Relationship Id="rId151" Type="http://schemas.openxmlformats.org/officeDocument/2006/relationships/slide" Target="slides/slide149.xml"/><Relationship Id="rId156" Type="http://schemas.openxmlformats.org/officeDocument/2006/relationships/slide" Target="slides/slide154.xml"/><Relationship Id="rId177" Type="http://schemas.openxmlformats.org/officeDocument/2006/relationships/slide" Target="slides/slide175.xml"/><Relationship Id="rId172" Type="http://schemas.openxmlformats.org/officeDocument/2006/relationships/slide" Target="slides/slide170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slide" Target="slides/slide118.xml"/><Relationship Id="rId125" Type="http://schemas.openxmlformats.org/officeDocument/2006/relationships/slide" Target="slides/slide123.xml"/><Relationship Id="rId141" Type="http://schemas.openxmlformats.org/officeDocument/2006/relationships/slide" Target="slides/slide139.xml"/><Relationship Id="rId146" Type="http://schemas.openxmlformats.org/officeDocument/2006/relationships/slide" Target="slides/slide144.xml"/><Relationship Id="rId167" Type="http://schemas.openxmlformats.org/officeDocument/2006/relationships/slide" Target="slides/slide165.xml"/><Relationship Id="rId188" Type="http://schemas.openxmlformats.org/officeDocument/2006/relationships/tableStyles" Target="tableStyle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162" Type="http://schemas.openxmlformats.org/officeDocument/2006/relationships/slide" Target="slides/slide160.xml"/><Relationship Id="rId183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131" Type="http://schemas.openxmlformats.org/officeDocument/2006/relationships/slide" Target="slides/slide129.xml"/><Relationship Id="rId136" Type="http://schemas.openxmlformats.org/officeDocument/2006/relationships/slide" Target="slides/slide134.xml"/><Relationship Id="rId157" Type="http://schemas.openxmlformats.org/officeDocument/2006/relationships/slide" Target="slides/slide155.xml"/><Relationship Id="rId178" Type="http://schemas.openxmlformats.org/officeDocument/2006/relationships/slide" Target="slides/slide176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52" Type="http://schemas.openxmlformats.org/officeDocument/2006/relationships/slide" Target="slides/slide150.xml"/><Relationship Id="rId173" Type="http://schemas.openxmlformats.org/officeDocument/2006/relationships/slide" Target="slides/slide171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147" Type="http://schemas.openxmlformats.org/officeDocument/2006/relationships/slide" Target="slides/slide145.xml"/><Relationship Id="rId168" Type="http://schemas.openxmlformats.org/officeDocument/2006/relationships/slide" Target="slides/slide166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142" Type="http://schemas.openxmlformats.org/officeDocument/2006/relationships/slide" Target="slides/slide140.xml"/><Relationship Id="rId163" Type="http://schemas.openxmlformats.org/officeDocument/2006/relationships/slide" Target="slides/slide161.xml"/><Relationship Id="rId184" Type="http://schemas.openxmlformats.org/officeDocument/2006/relationships/tags" Target="tags/tag1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137" Type="http://schemas.openxmlformats.org/officeDocument/2006/relationships/slide" Target="slides/slide135.xml"/><Relationship Id="rId158" Type="http://schemas.openxmlformats.org/officeDocument/2006/relationships/slide" Target="slides/slide156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slide" Target="slides/slide130.xml"/><Relationship Id="rId153" Type="http://schemas.openxmlformats.org/officeDocument/2006/relationships/slide" Target="slides/slide151.xml"/><Relationship Id="rId174" Type="http://schemas.openxmlformats.org/officeDocument/2006/relationships/slide" Target="slides/slide172.xml"/><Relationship Id="rId179" Type="http://schemas.openxmlformats.org/officeDocument/2006/relationships/slide" Target="slides/slide177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27" Type="http://schemas.openxmlformats.org/officeDocument/2006/relationships/slide" Target="slides/slide12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143" Type="http://schemas.openxmlformats.org/officeDocument/2006/relationships/slide" Target="slides/slide141.xml"/><Relationship Id="rId148" Type="http://schemas.openxmlformats.org/officeDocument/2006/relationships/slide" Target="slides/slide146.xml"/><Relationship Id="rId164" Type="http://schemas.openxmlformats.org/officeDocument/2006/relationships/slide" Target="slides/slide162.xml"/><Relationship Id="rId169" Type="http://schemas.openxmlformats.org/officeDocument/2006/relationships/slide" Target="slides/slide167.xml"/><Relationship Id="rId185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80" Type="http://schemas.openxmlformats.org/officeDocument/2006/relationships/slide" Target="slides/slide17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582CDD52-2B46-7B49-842A-AA53AB730B8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E623352-C90C-D24C-B8BE-556D56966BA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DE3F03F-04C0-3B4C-98EF-4B591385F50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8CBB3D-2EBA-9D4F-8423-81DDA5C260D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2699418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A2A66C-1DB6-E44E-9EB9-C3C62BDEBC05}" type="datetimeFigureOut">
              <a:rPr kumimoji="1" lang="zh-CN" altLang="en-US" smtClean="0"/>
              <a:t>2023/7/8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A7D336-4BC6-EE4C-BD27-9292C4CE84D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2075102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034802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633852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509891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637168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81757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531421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11915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microsoft.com/office/2007/relationships/hdphoto" Target="../media/hdphoto1.wdp"/><Relationship Id="rId7" Type="http://schemas.openxmlformats.org/officeDocument/2006/relationships/image" Target="../media/image4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10" Type="http://schemas.openxmlformats.org/officeDocument/2006/relationships/image" Target="../media/image7.png"/><Relationship Id="rId4" Type="http://schemas.openxmlformats.org/officeDocument/2006/relationships/image" Target="../media/image2.png"/><Relationship Id="rId9" Type="http://schemas.openxmlformats.org/officeDocument/2006/relationships/image" Target="../media/image6.png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8.png"/><Relationship Id="rId5" Type="http://schemas.openxmlformats.org/officeDocument/2006/relationships/image" Target="../media/image4.jpeg"/><Relationship Id="rId4" Type="http://schemas.microsoft.com/office/2007/relationships/hdphoto" Target="../media/hdphoto2.wdp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microsoft.com/office/2007/relationships/hdphoto" Target="../media/hdphoto1.wdp"/><Relationship Id="rId7" Type="http://schemas.openxmlformats.org/officeDocument/2006/relationships/image" Target="../media/image4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10" Type="http://schemas.openxmlformats.org/officeDocument/2006/relationships/image" Target="../media/image7.png"/><Relationship Id="rId4" Type="http://schemas.openxmlformats.org/officeDocument/2006/relationships/image" Target="../media/image2.png"/><Relationship Id="rId9" Type="http://schemas.openxmlformats.org/officeDocument/2006/relationships/image" Target="../media/image6.png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4.jpeg"/><Relationship Id="rId4" Type="http://schemas.microsoft.com/office/2007/relationships/hdphoto" Target="../media/hdphoto2.wdp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8405724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7/8/2023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77772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7/8/2023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32944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37564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9605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419214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775392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>
            <a:extLst>
              <a:ext uri="{FF2B5EF4-FFF2-40B4-BE49-F238E27FC236}">
                <a16:creationId xmlns:a16="http://schemas.microsoft.com/office/drawing/2014/main" id="{BE567D6C-98E0-4DEF-8A74-6182ECC626BB}"/>
              </a:ext>
            </a:extLst>
          </p:cNvPr>
          <p:cNvSpPr/>
          <p:nvPr userDrawn="1"/>
        </p:nvSpPr>
        <p:spPr>
          <a:xfrm>
            <a:off x="6859356" y="6371963"/>
            <a:ext cx="1637415" cy="3721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6EF0BFE3-E035-4DB9-A3D2-B8F99D35F0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7126" y="1130301"/>
            <a:ext cx="7112161" cy="2177314"/>
          </a:xfrm>
          <a:prstGeom prst="rect">
            <a:avLst/>
          </a:prstGeom>
        </p:spPr>
        <p:txBody>
          <a:bodyPr lIns="0" anchor="b">
            <a:normAutofit/>
          </a:bodyPr>
          <a:lstStyle>
            <a:lvl1pPr algn="l">
              <a:lnSpc>
                <a:spcPct val="120000"/>
              </a:lnSpc>
              <a:defRPr sz="33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BF0F1B1-16C1-47F5-83C1-E23FF7DB07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3277" y="3307615"/>
            <a:ext cx="7126011" cy="508452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 algn="l">
              <a:lnSpc>
                <a:spcPct val="120000"/>
              </a:lnSpc>
              <a:buNone/>
              <a:defRPr sz="1351">
                <a:solidFill>
                  <a:schemeClr val="tx2"/>
                </a:solidFill>
              </a:defRPr>
            </a:lvl1pPr>
            <a:lvl2pPr marL="342891" indent="0" algn="ctr">
              <a:buNone/>
              <a:defRPr sz="1500"/>
            </a:lvl2pPr>
            <a:lvl3pPr marL="685783" indent="0" algn="ctr">
              <a:buNone/>
              <a:defRPr sz="1351"/>
            </a:lvl3pPr>
            <a:lvl4pPr marL="1028674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9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1" indent="0" algn="ctr">
              <a:buNone/>
              <a:defRPr sz="12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114" name="文本占位符 113">
            <a:extLst>
              <a:ext uri="{FF2B5EF4-FFF2-40B4-BE49-F238E27FC236}">
                <a16:creationId xmlns:a16="http://schemas.microsoft.com/office/drawing/2014/main" id="{1D042017-EA01-0746-A58F-259DD19AD35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03278" y="4102632"/>
            <a:ext cx="7092951" cy="2031468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>
              <a:buNone/>
              <a:defRPr sz="135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</a:p>
        </p:txBody>
      </p:sp>
      <p:sp>
        <p:nvSpPr>
          <p:cNvPr id="117" name="矩形 116">
            <a:extLst>
              <a:ext uri="{FF2B5EF4-FFF2-40B4-BE49-F238E27FC236}">
                <a16:creationId xmlns:a16="http://schemas.microsoft.com/office/drawing/2014/main" id="{B266384C-2791-0F43-9817-F81B103A739A}"/>
              </a:ext>
            </a:extLst>
          </p:cNvPr>
          <p:cNvSpPr/>
          <p:nvPr userDrawn="1"/>
        </p:nvSpPr>
        <p:spPr>
          <a:xfrm>
            <a:off x="12014027" y="0"/>
            <a:ext cx="177972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1"/>
          </a:p>
        </p:txBody>
      </p:sp>
      <p:pic>
        <p:nvPicPr>
          <p:cNvPr id="110" name="图片 109">
            <a:extLst>
              <a:ext uri="{FF2B5EF4-FFF2-40B4-BE49-F238E27FC236}">
                <a16:creationId xmlns:a16="http://schemas.microsoft.com/office/drawing/2014/main" id="{AD8D2358-BAA6-4DCB-8F50-C483277FD67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"/>
                    </a14:imgEffect>
                    <a14:imgEffect>
                      <a14:sharpenSoften amount="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4389" y="3307615"/>
            <a:ext cx="2370491" cy="1907934"/>
          </a:xfrm>
          <a:prstGeom prst="rect">
            <a:avLst/>
          </a:prstGeom>
          <a:noFill/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A66B964F-49E7-464C-91A8-5BC6EE9B501C}"/>
              </a:ext>
            </a:extLst>
          </p:cNvPr>
          <p:cNvSpPr/>
          <p:nvPr userDrawn="1"/>
        </p:nvSpPr>
        <p:spPr>
          <a:xfrm>
            <a:off x="1" y="0"/>
            <a:ext cx="8496768" cy="1047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F6AFDF3-2EF5-4164-84E3-0E702C77CCA8}"/>
              </a:ext>
            </a:extLst>
          </p:cNvPr>
          <p:cNvSpPr/>
          <p:nvPr userDrawn="1"/>
        </p:nvSpPr>
        <p:spPr>
          <a:xfrm>
            <a:off x="7600915" y="754854"/>
            <a:ext cx="756124" cy="1810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ADF3EA38-E8BD-4561-A872-5E65122F6F34}"/>
              </a:ext>
            </a:extLst>
          </p:cNvPr>
          <p:cNvSpPr/>
          <p:nvPr userDrawn="1"/>
        </p:nvSpPr>
        <p:spPr>
          <a:xfrm>
            <a:off x="6982691" y="6177519"/>
            <a:ext cx="1444548" cy="2431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12" name="图片占位符 7">
            <a:extLst>
              <a:ext uri="{FF2B5EF4-FFF2-40B4-BE49-F238E27FC236}">
                <a16:creationId xmlns:a16="http://schemas.microsoft.com/office/drawing/2014/main" id="{1D366FF6-F4E4-4D2C-AAF8-F80B2CC5115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81505" y="0"/>
            <a:ext cx="4078223" cy="6858000"/>
          </a:xfrm>
          <a:custGeom>
            <a:avLst/>
            <a:gdLst>
              <a:gd name="connsiteX0" fmla="*/ 533952 w 4167120"/>
              <a:gd name="connsiteY0" fmla="*/ 0 h 6858000"/>
              <a:gd name="connsiteX1" fmla="*/ 4167120 w 4167120"/>
              <a:gd name="connsiteY1" fmla="*/ 0 h 6858000"/>
              <a:gd name="connsiteX2" fmla="*/ 4167120 w 4167120"/>
              <a:gd name="connsiteY2" fmla="*/ 6858000 h 6858000"/>
              <a:gd name="connsiteX3" fmla="*/ 427599 w 4167120"/>
              <a:gd name="connsiteY3" fmla="*/ 6858000 h 6858000"/>
              <a:gd name="connsiteX4" fmla="*/ 322189 w 4167120"/>
              <a:gd name="connsiteY4" fmla="*/ 6466939 h 6858000"/>
              <a:gd name="connsiteX5" fmla="*/ 0 w 4167120"/>
              <a:gd name="connsiteY5" fmla="*/ 3599121 h 6858000"/>
              <a:gd name="connsiteX6" fmla="*/ 455902 w 4167120"/>
              <a:gd name="connsiteY6" fmla="*/ 23524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120" h="6858000">
                <a:moveTo>
                  <a:pt x="533952" y="0"/>
                </a:moveTo>
                <a:lnTo>
                  <a:pt x="4167120" y="0"/>
                </a:lnTo>
                <a:lnTo>
                  <a:pt x="4167120" y="6858000"/>
                </a:lnTo>
                <a:lnTo>
                  <a:pt x="427599" y="6858000"/>
                </a:lnTo>
                <a:lnTo>
                  <a:pt x="322189" y="6466939"/>
                </a:lnTo>
                <a:cubicBezTo>
                  <a:pt x="116715" y="5614442"/>
                  <a:pt x="0" y="4637502"/>
                  <a:pt x="0" y="3599121"/>
                </a:cubicBezTo>
                <a:cubicBezTo>
                  <a:pt x="0" y="2353065"/>
                  <a:pt x="168069" y="1195481"/>
                  <a:pt x="455902" y="235243"/>
                </a:cubicBezTo>
                <a:close/>
              </a:path>
            </a:pathLst>
          </a:custGeom>
        </p:spPr>
      </p:pic>
      <p:sp>
        <p:nvSpPr>
          <p:cNvPr id="230" name="任意形状 229">
            <a:extLst>
              <a:ext uri="{FF2B5EF4-FFF2-40B4-BE49-F238E27FC236}">
                <a16:creationId xmlns:a16="http://schemas.microsoft.com/office/drawing/2014/main" id="{871B02A7-EF6F-134C-B920-6B76573B7D8C}"/>
              </a:ext>
            </a:extLst>
          </p:cNvPr>
          <p:cNvSpPr/>
          <p:nvPr userDrawn="1"/>
        </p:nvSpPr>
        <p:spPr>
          <a:xfrm>
            <a:off x="7812545" y="-86497"/>
            <a:ext cx="4270127" cy="7027086"/>
          </a:xfrm>
          <a:custGeom>
            <a:avLst/>
            <a:gdLst>
              <a:gd name="connsiteX0" fmla="*/ 533952 w 4167120"/>
              <a:gd name="connsiteY0" fmla="*/ 0 h 6858000"/>
              <a:gd name="connsiteX1" fmla="*/ 4167120 w 4167120"/>
              <a:gd name="connsiteY1" fmla="*/ 0 h 6858000"/>
              <a:gd name="connsiteX2" fmla="*/ 4167120 w 4167120"/>
              <a:gd name="connsiteY2" fmla="*/ 6858000 h 6858000"/>
              <a:gd name="connsiteX3" fmla="*/ 427599 w 4167120"/>
              <a:gd name="connsiteY3" fmla="*/ 6858000 h 6858000"/>
              <a:gd name="connsiteX4" fmla="*/ 322189 w 4167120"/>
              <a:gd name="connsiteY4" fmla="*/ 6466939 h 6858000"/>
              <a:gd name="connsiteX5" fmla="*/ 0 w 4167120"/>
              <a:gd name="connsiteY5" fmla="*/ 3599121 h 6858000"/>
              <a:gd name="connsiteX6" fmla="*/ 455902 w 4167120"/>
              <a:gd name="connsiteY6" fmla="*/ 23524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120" h="6858000">
                <a:moveTo>
                  <a:pt x="533952" y="0"/>
                </a:moveTo>
                <a:lnTo>
                  <a:pt x="4167120" y="0"/>
                </a:lnTo>
                <a:lnTo>
                  <a:pt x="4167120" y="6858000"/>
                </a:lnTo>
                <a:lnTo>
                  <a:pt x="427599" y="6858000"/>
                </a:lnTo>
                <a:lnTo>
                  <a:pt x="322189" y="6466939"/>
                </a:lnTo>
                <a:cubicBezTo>
                  <a:pt x="116715" y="5614442"/>
                  <a:pt x="0" y="4637502"/>
                  <a:pt x="0" y="3599121"/>
                </a:cubicBezTo>
                <a:cubicBezTo>
                  <a:pt x="0" y="2353065"/>
                  <a:pt x="168069" y="1195481"/>
                  <a:pt x="455902" y="235243"/>
                </a:cubicBezTo>
                <a:close/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5000" tIns="135000" rIns="135000" bIns="135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130000"/>
              </a:lnSpc>
            </a:pPr>
            <a:endParaRPr kumimoji="1" lang="zh-CN" altLang="en-US" sz="15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9B583EDF-1FB2-46BF-8E0F-F37E0204822B}"/>
              </a:ext>
            </a:extLst>
          </p:cNvPr>
          <p:cNvGrpSpPr/>
          <p:nvPr userDrawn="1"/>
        </p:nvGrpSpPr>
        <p:grpSpPr>
          <a:xfrm>
            <a:off x="-2494409" y="111774"/>
            <a:ext cx="10585448" cy="968457"/>
            <a:chOff x="-1870807" y="111771"/>
            <a:chExt cx="7939086" cy="968457"/>
          </a:xfrm>
        </p:grpSpPr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0CF5262D-E87E-47DF-8AC6-2D6253A1455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contrast="2000"/>
                      </a14:imgEffect>
                      <a14:imgEffect>
                        <a14:sharpenSoften amount="2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000" y="111771"/>
              <a:ext cx="797615" cy="875249"/>
            </a:xfrm>
            <a:prstGeom prst="rect">
              <a:avLst/>
            </a:prstGeom>
            <a:noFill/>
          </p:spPr>
        </p:pic>
        <p:sp>
          <p:nvSpPr>
            <p:cNvPr id="18" name="副标题 2">
              <a:extLst>
                <a:ext uri="{FF2B5EF4-FFF2-40B4-BE49-F238E27FC236}">
                  <a16:creationId xmlns:a16="http://schemas.microsoft.com/office/drawing/2014/main" id="{CCCC069B-DAD5-4877-9C2E-ED970B23F344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-1870807" y="571776"/>
              <a:ext cx="7939086" cy="508452"/>
            </a:xfrm>
            <a:prstGeom prst="rect">
              <a:avLst/>
            </a:prstGeom>
          </p:spPr>
          <p:txBody>
            <a:bodyPr anchor="ctr" anchorCtr="0"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zh-CN" sz="1351" dirty="0">
                  <a:solidFill>
                    <a:schemeClr val="tx2"/>
                  </a:solidFill>
                  <a:latin typeface="Blackadder ITC" panose="04020505051007020D02" pitchFamily="82" charset="0"/>
                </a:rPr>
                <a:t>Naval Aeronautical University </a:t>
              </a:r>
            </a:p>
          </p:txBody>
        </p:sp>
        <p:pic>
          <p:nvPicPr>
            <p:cNvPr id="30722" name="Picture 2">
              <a:extLst>
                <a:ext uri="{FF2B5EF4-FFF2-40B4-BE49-F238E27FC236}">
                  <a16:creationId xmlns:a16="http://schemas.microsoft.com/office/drawing/2014/main" id="{9D39FAD1-1AE4-4DB0-BA47-7E24A7685EE9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6962" y="207266"/>
              <a:ext cx="2165350" cy="5127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20" name="图片 19" descr="图片包含 动物, 黑暗, 飞行, 亮&#10;&#10;描述已自动生成">
            <a:extLst>
              <a:ext uri="{FF2B5EF4-FFF2-40B4-BE49-F238E27FC236}">
                <a16:creationId xmlns:a16="http://schemas.microsoft.com/office/drawing/2014/main" id="{2F5046F9-E527-46F5-BE1C-8543AD17A2B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25" t="27502" r="27709" b="25335"/>
          <a:stretch/>
        </p:blipFill>
        <p:spPr>
          <a:xfrm rot="20969388" flipH="1">
            <a:off x="8214712" y="3524728"/>
            <a:ext cx="3515353" cy="2783574"/>
          </a:xfrm>
          <a:prstGeom prst="rect">
            <a:avLst/>
          </a:prstGeom>
        </p:spPr>
      </p:pic>
      <p:pic>
        <p:nvPicPr>
          <p:cNvPr id="21" name="图片 20" descr="图片包含 飞行, 户外, 动物, 黑暗&#10;&#10;描述已自动生成">
            <a:extLst>
              <a:ext uri="{FF2B5EF4-FFF2-40B4-BE49-F238E27FC236}">
                <a16:creationId xmlns:a16="http://schemas.microsoft.com/office/drawing/2014/main" id="{FCF49223-7BE9-43B8-9D8D-6E1EB5F059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 cstate="print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58" t="29168" r="22917" b="20835"/>
          <a:stretch>
            <a:fillRect/>
          </a:stretch>
        </p:blipFill>
        <p:spPr>
          <a:xfrm flipH="1">
            <a:off x="10182662" y="3008507"/>
            <a:ext cx="1511793" cy="684253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E09AC23E-7C79-4710-9879-1BB72171B47F}"/>
              </a:ext>
            </a:extLst>
          </p:cNvPr>
          <p:cNvSpPr/>
          <p:nvPr userDrawn="1"/>
        </p:nvSpPr>
        <p:spPr>
          <a:xfrm>
            <a:off x="32275" y="63327"/>
            <a:ext cx="5586484" cy="9737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9BF335F7-E8D0-423F-8AC5-730B2C87BC20}"/>
              </a:ext>
            </a:extLst>
          </p:cNvPr>
          <p:cNvSpPr/>
          <p:nvPr userDrawn="1"/>
        </p:nvSpPr>
        <p:spPr>
          <a:xfrm>
            <a:off x="1997209" y="195453"/>
            <a:ext cx="4801314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40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71534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</a:rPr>
              <a:t>数学建模算法与应用</a:t>
            </a: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68FE3F14-0A83-413C-A989-7173E0487A03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208877" y="152484"/>
            <a:ext cx="804187" cy="843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85449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61A2EB76-5181-4BF6-959D-25A67C426BF1}"/>
              </a:ext>
            </a:extLst>
          </p:cNvPr>
          <p:cNvSpPr/>
          <p:nvPr userDrawn="1"/>
        </p:nvSpPr>
        <p:spPr>
          <a:xfrm>
            <a:off x="3668860" y="-30098"/>
            <a:ext cx="8523141" cy="6142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D0AF157-135E-5B48-83D7-67D478F83CDC}"/>
              </a:ext>
            </a:extLst>
          </p:cNvPr>
          <p:cNvSpPr/>
          <p:nvPr userDrawn="1"/>
        </p:nvSpPr>
        <p:spPr>
          <a:xfrm>
            <a:off x="-12646" y="0"/>
            <a:ext cx="177972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1"/>
          </a:p>
        </p:txBody>
      </p:sp>
      <p:sp>
        <p:nvSpPr>
          <p:cNvPr id="9" name="图片占位符 8">
            <a:extLst>
              <a:ext uri="{FF2B5EF4-FFF2-40B4-BE49-F238E27FC236}">
                <a16:creationId xmlns:a16="http://schemas.microsoft.com/office/drawing/2014/main" id="{B99CD373-9A19-B145-9F82-758C4568C29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 flipH="1">
            <a:off x="218753" y="0"/>
            <a:ext cx="4097163" cy="6858000"/>
          </a:xfrm>
          <a:custGeom>
            <a:avLst/>
            <a:gdLst>
              <a:gd name="connsiteX0" fmla="*/ 533952 w 4167120"/>
              <a:gd name="connsiteY0" fmla="*/ 0 h 6858000"/>
              <a:gd name="connsiteX1" fmla="*/ 4167120 w 4167120"/>
              <a:gd name="connsiteY1" fmla="*/ 0 h 6858000"/>
              <a:gd name="connsiteX2" fmla="*/ 4167120 w 4167120"/>
              <a:gd name="connsiteY2" fmla="*/ 6858000 h 6858000"/>
              <a:gd name="connsiteX3" fmla="*/ 427599 w 4167120"/>
              <a:gd name="connsiteY3" fmla="*/ 6858000 h 6858000"/>
              <a:gd name="connsiteX4" fmla="*/ 322189 w 4167120"/>
              <a:gd name="connsiteY4" fmla="*/ 6466939 h 6858000"/>
              <a:gd name="connsiteX5" fmla="*/ 0 w 4167120"/>
              <a:gd name="connsiteY5" fmla="*/ 3599121 h 6858000"/>
              <a:gd name="connsiteX6" fmla="*/ 455902 w 4167120"/>
              <a:gd name="connsiteY6" fmla="*/ 23524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120" h="6858000">
                <a:moveTo>
                  <a:pt x="533952" y="0"/>
                </a:moveTo>
                <a:lnTo>
                  <a:pt x="4167120" y="0"/>
                </a:lnTo>
                <a:lnTo>
                  <a:pt x="4167120" y="6858000"/>
                </a:lnTo>
                <a:lnTo>
                  <a:pt x="427599" y="6858000"/>
                </a:lnTo>
                <a:lnTo>
                  <a:pt x="322189" y="6466939"/>
                </a:lnTo>
                <a:cubicBezTo>
                  <a:pt x="116715" y="5614442"/>
                  <a:pt x="0" y="4637502"/>
                  <a:pt x="0" y="3599121"/>
                </a:cubicBezTo>
                <a:cubicBezTo>
                  <a:pt x="0" y="2353065"/>
                  <a:pt x="168069" y="1195481"/>
                  <a:pt x="455902" y="235243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kumimoji="1" lang="zh-CN" altLang="en-US"/>
          </a:p>
        </p:txBody>
      </p:sp>
      <p:sp>
        <p:nvSpPr>
          <p:cNvPr id="10" name="任意形状 9">
            <a:extLst>
              <a:ext uri="{FF2B5EF4-FFF2-40B4-BE49-F238E27FC236}">
                <a16:creationId xmlns:a16="http://schemas.microsoft.com/office/drawing/2014/main" id="{9CD7EF8E-C973-F549-8D89-2BDFF14D89D4}"/>
              </a:ext>
            </a:extLst>
          </p:cNvPr>
          <p:cNvSpPr/>
          <p:nvPr userDrawn="1"/>
        </p:nvSpPr>
        <p:spPr>
          <a:xfrm flipH="1">
            <a:off x="98034" y="-98854"/>
            <a:ext cx="4332705" cy="7039443"/>
          </a:xfrm>
          <a:custGeom>
            <a:avLst/>
            <a:gdLst>
              <a:gd name="connsiteX0" fmla="*/ 533952 w 4167120"/>
              <a:gd name="connsiteY0" fmla="*/ 0 h 6858000"/>
              <a:gd name="connsiteX1" fmla="*/ 4167120 w 4167120"/>
              <a:gd name="connsiteY1" fmla="*/ 0 h 6858000"/>
              <a:gd name="connsiteX2" fmla="*/ 4167120 w 4167120"/>
              <a:gd name="connsiteY2" fmla="*/ 6858000 h 6858000"/>
              <a:gd name="connsiteX3" fmla="*/ 427599 w 4167120"/>
              <a:gd name="connsiteY3" fmla="*/ 6858000 h 6858000"/>
              <a:gd name="connsiteX4" fmla="*/ 322189 w 4167120"/>
              <a:gd name="connsiteY4" fmla="*/ 6466939 h 6858000"/>
              <a:gd name="connsiteX5" fmla="*/ 0 w 4167120"/>
              <a:gd name="connsiteY5" fmla="*/ 3599121 h 6858000"/>
              <a:gd name="connsiteX6" fmla="*/ 455902 w 4167120"/>
              <a:gd name="connsiteY6" fmla="*/ 23524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120" h="6858000">
                <a:moveTo>
                  <a:pt x="533952" y="0"/>
                </a:moveTo>
                <a:lnTo>
                  <a:pt x="4167120" y="0"/>
                </a:lnTo>
                <a:lnTo>
                  <a:pt x="4167120" y="6858000"/>
                </a:lnTo>
                <a:lnTo>
                  <a:pt x="427599" y="6858000"/>
                </a:lnTo>
                <a:lnTo>
                  <a:pt x="322189" y="6466939"/>
                </a:lnTo>
                <a:cubicBezTo>
                  <a:pt x="116715" y="5614442"/>
                  <a:pt x="0" y="4637502"/>
                  <a:pt x="0" y="3599121"/>
                </a:cubicBezTo>
                <a:cubicBezTo>
                  <a:pt x="0" y="2353065"/>
                  <a:pt x="168069" y="1195481"/>
                  <a:pt x="455902" y="235243"/>
                </a:cubicBezTo>
                <a:close/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5000" tIns="135000" rIns="135000" bIns="135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130000"/>
              </a:lnSpc>
            </a:pPr>
            <a:endParaRPr kumimoji="1" lang="zh-CN" altLang="en-US" sz="15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7" name="图片占位符 7">
            <a:extLst>
              <a:ext uri="{FF2B5EF4-FFF2-40B4-BE49-F238E27FC236}">
                <a16:creationId xmlns:a16="http://schemas.microsoft.com/office/drawing/2014/main" id="{183BAD50-F315-4439-9DD3-78F8DF3056C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-5737" y="-90722"/>
            <a:ext cx="4186484" cy="7039443"/>
          </a:xfrm>
          <a:custGeom>
            <a:avLst/>
            <a:gdLst>
              <a:gd name="connsiteX0" fmla="*/ 533952 w 4167120"/>
              <a:gd name="connsiteY0" fmla="*/ 0 h 6858000"/>
              <a:gd name="connsiteX1" fmla="*/ 4167120 w 4167120"/>
              <a:gd name="connsiteY1" fmla="*/ 0 h 6858000"/>
              <a:gd name="connsiteX2" fmla="*/ 4167120 w 4167120"/>
              <a:gd name="connsiteY2" fmla="*/ 6858000 h 6858000"/>
              <a:gd name="connsiteX3" fmla="*/ 427599 w 4167120"/>
              <a:gd name="connsiteY3" fmla="*/ 6858000 h 6858000"/>
              <a:gd name="connsiteX4" fmla="*/ 322189 w 4167120"/>
              <a:gd name="connsiteY4" fmla="*/ 6466939 h 6858000"/>
              <a:gd name="connsiteX5" fmla="*/ 0 w 4167120"/>
              <a:gd name="connsiteY5" fmla="*/ 3599121 h 6858000"/>
              <a:gd name="connsiteX6" fmla="*/ 455902 w 4167120"/>
              <a:gd name="connsiteY6" fmla="*/ 23524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120" h="6858000">
                <a:moveTo>
                  <a:pt x="533952" y="0"/>
                </a:moveTo>
                <a:lnTo>
                  <a:pt x="4167120" y="0"/>
                </a:lnTo>
                <a:lnTo>
                  <a:pt x="4167120" y="6858000"/>
                </a:lnTo>
                <a:lnTo>
                  <a:pt x="427599" y="6858000"/>
                </a:lnTo>
                <a:lnTo>
                  <a:pt x="322189" y="6466939"/>
                </a:lnTo>
                <a:cubicBezTo>
                  <a:pt x="116715" y="5614442"/>
                  <a:pt x="0" y="4637502"/>
                  <a:pt x="0" y="3599121"/>
                </a:cubicBezTo>
                <a:cubicBezTo>
                  <a:pt x="0" y="2353065"/>
                  <a:pt x="168069" y="1195481"/>
                  <a:pt x="455902" y="235243"/>
                </a:cubicBezTo>
                <a:close/>
              </a:path>
            </a:pathLst>
          </a:custGeom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CA3AD8D2-F0CE-48FE-BE13-EE6B8336F6D6}"/>
              </a:ext>
            </a:extLst>
          </p:cNvPr>
          <p:cNvGrpSpPr/>
          <p:nvPr userDrawn="1"/>
        </p:nvGrpSpPr>
        <p:grpSpPr>
          <a:xfrm>
            <a:off x="7503333" y="179918"/>
            <a:ext cx="4469915" cy="946076"/>
            <a:chOff x="5639533" y="1"/>
            <a:chExt cx="3352436" cy="946076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34531A01-D111-44DD-8AF7-3F424DBBC12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contrast="2000"/>
                      </a14:imgEffect>
                      <a14:imgEffect>
                        <a14:sharpenSoften amount="2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94354" y="1"/>
              <a:ext cx="797615" cy="875249"/>
            </a:xfrm>
            <a:prstGeom prst="rect">
              <a:avLst/>
            </a:prstGeom>
            <a:noFill/>
          </p:spPr>
        </p:pic>
        <p:sp>
          <p:nvSpPr>
            <p:cNvPr id="13" name="副标题 2">
              <a:extLst>
                <a:ext uri="{FF2B5EF4-FFF2-40B4-BE49-F238E27FC236}">
                  <a16:creationId xmlns:a16="http://schemas.microsoft.com/office/drawing/2014/main" id="{5DB67CCF-68D1-4AC3-9150-7810CD924B4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5639533" y="437625"/>
              <a:ext cx="2460780" cy="508452"/>
            </a:xfrm>
            <a:prstGeom prst="rect">
              <a:avLst/>
            </a:prstGeom>
          </p:spPr>
          <p:txBody>
            <a:bodyPr anchor="ctr" anchorCtr="0"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zh-CN" sz="1351" dirty="0">
                  <a:solidFill>
                    <a:schemeClr val="tx2"/>
                  </a:solidFill>
                  <a:latin typeface="Blackadder ITC" panose="04020505051007020D02" pitchFamily="82" charset="0"/>
                </a:rPr>
                <a:t>Naval Aeronautical University </a:t>
              </a:r>
            </a:p>
          </p:txBody>
        </p:sp>
        <p:pic>
          <p:nvPicPr>
            <p:cNvPr id="14" name="Picture 2">
              <a:extLst>
                <a:ext uri="{FF2B5EF4-FFF2-40B4-BE49-F238E27FC236}">
                  <a16:creationId xmlns:a16="http://schemas.microsoft.com/office/drawing/2014/main" id="{BE194255-7866-41D0-84E5-16D7F9A7D8C3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4963" y="157391"/>
              <a:ext cx="2165350" cy="5127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1D9AAE59-04CF-47BD-ACA1-8373D368E8D4}"/>
              </a:ext>
            </a:extLst>
          </p:cNvPr>
          <p:cNvSpPr/>
          <p:nvPr userDrawn="1"/>
        </p:nvSpPr>
        <p:spPr>
          <a:xfrm>
            <a:off x="6605849" y="5619404"/>
            <a:ext cx="5552291" cy="12385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132248DD-EB20-4BE9-A420-0B918956716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92" t="30239" r="23487" b="22840"/>
          <a:stretch>
            <a:fillRect/>
          </a:stretch>
        </p:blipFill>
        <p:spPr>
          <a:xfrm>
            <a:off x="407601" y="4304784"/>
            <a:ext cx="3942719" cy="1673513"/>
          </a:xfrm>
          <a:prstGeom prst="rect">
            <a:avLst/>
          </a:prstGeom>
          <a:noFill/>
        </p:spPr>
      </p:pic>
      <p:pic>
        <p:nvPicPr>
          <p:cNvPr id="16" name="图片 15" descr="图片包含 飞行, 户外, 动物, 黑暗&#10;&#10;描述已自动生成">
            <a:extLst>
              <a:ext uri="{FF2B5EF4-FFF2-40B4-BE49-F238E27FC236}">
                <a16:creationId xmlns:a16="http://schemas.microsoft.com/office/drawing/2014/main" id="{D8717597-520A-4226-9D65-FC4A60A2D44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58" t="29168" r="22917" b="20835"/>
          <a:stretch>
            <a:fillRect/>
          </a:stretch>
        </p:blipFill>
        <p:spPr>
          <a:xfrm>
            <a:off x="375232" y="3429003"/>
            <a:ext cx="1550973" cy="684253"/>
          </a:xfrm>
          <a:prstGeom prst="rect">
            <a:avLst/>
          </a:prstGeom>
        </p:spPr>
      </p:pic>
      <p:sp>
        <p:nvSpPr>
          <p:cNvPr id="17" name="Oval 14">
            <a:extLst>
              <a:ext uri="{FF2B5EF4-FFF2-40B4-BE49-F238E27FC236}">
                <a16:creationId xmlns:a16="http://schemas.microsoft.com/office/drawing/2014/main" id="{6BA6CDC1-33D2-430C-97F4-0E88C1774BDB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7761981" y="1088511"/>
            <a:ext cx="4331987" cy="45719"/>
          </a:xfrm>
          <a:prstGeom prst="ellipse">
            <a:avLst/>
          </a:prstGeom>
          <a:solidFill>
            <a:srgbClr val="0293B8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377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C8E35631-D04C-49C3-B132-D9762499C6BF}"/>
              </a:ext>
            </a:extLst>
          </p:cNvPr>
          <p:cNvSpPr/>
          <p:nvPr userDrawn="1"/>
        </p:nvSpPr>
        <p:spPr>
          <a:xfrm>
            <a:off x="6395279" y="80852"/>
            <a:ext cx="5586484" cy="9737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67C224FF-63B6-4A73-AC04-7B7E2C0637FC}"/>
              </a:ext>
            </a:extLst>
          </p:cNvPr>
          <p:cNvSpPr/>
          <p:nvPr userDrawn="1"/>
        </p:nvSpPr>
        <p:spPr>
          <a:xfrm>
            <a:off x="6787863" y="273235"/>
            <a:ext cx="4801314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40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71534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</a:rPr>
              <a:t>数学建模算法与应用</a:t>
            </a: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68FE3F14-0A83-413C-A989-7173E0487A03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5190605" y="179066"/>
            <a:ext cx="804187" cy="843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1846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>
            <a:extLst>
              <a:ext uri="{FF2B5EF4-FFF2-40B4-BE49-F238E27FC236}">
                <a16:creationId xmlns:a16="http://schemas.microsoft.com/office/drawing/2014/main" id="{BE567D6C-98E0-4DEF-8A74-6182ECC626BB}"/>
              </a:ext>
            </a:extLst>
          </p:cNvPr>
          <p:cNvSpPr/>
          <p:nvPr userDrawn="1"/>
        </p:nvSpPr>
        <p:spPr>
          <a:xfrm>
            <a:off x="6859358" y="6371963"/>
            <a:ext cx="1637415" cy="3721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6EF0BFE3-E035-4DB9-A3D2-B8F99D35F0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7128" y="1130301"/>
            <a:ext cx="7112161" cy="2177314"/>
          </a:xfrm>
          <a:prstGeom prst="rect">
            <a:avLst/>
          </a:prstGeom>
        </p:spPr>
        <p:txBody>
          <a:bodyPr lIns="0" anchor="b">
            <a:normAutofit/>
          </a:bodyPr>
          <a:lstStyle>
            <a:lvl1pPr algn="l">
              <a:lnSpc>
                <a:spcPct val="120000"/>
              </a:lnSpc>
              <a:defRPr sz="33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BF0F1B1-16C1-47F5-83C1-E23FF7DB07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3277" y="3307615"/>
            <a:ext cx="7126011" cy="508452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 algn="l">
              <a:lnSpc>
                <a:spcPct val="120000"/>
              </a:lnSpc>
              <a:buNone/>
              <a:defRPr sz="1351">
                <a:solidFill>
                  <a:schemeClr val="tx2"/>
                </a:solidFill>
              </a:defRPr>
            </a:lvl1pPr>
            <a:lvl2pPr marL="342891" indent="0" algn="ctr">
              <a:buNone/>
              <a:defRPr sz="1500"/>
            </a:lvl2pPr>
            <a:lvl3pPr marL="685783" indent="0" algn="ctr">
              <a:buNone/>
              <a:defRPr sz="1351"/>
            </a:lvl3pPr>
            <a:lvl4pPr marL="1028674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9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1" indent="0" algn="ctr">
              <a:buNone/>
              <a:defRPr sz="12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114" name="文本占位符 113">
            <a:extLst>
              <a:ext uri="{FF2B5EF4-FFF2-40B4-BE49-F238E27FC236}">
                <a16:creationId xmlns:a16="http://schemas.microsoft.com/office/drawing/2014/main" id="{1D042017-EA01-0746-A58F-259DD19AD35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03279" y="4102632"/>
            <a:ext cx="7092951" cy="2031468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>
              <a:buNone/>
              <a:defRPr sz="135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</a:p>
        </p:txBody>
      </p:sp>
      <p:sp>
        <p:nvSpPr>
          <p:cNvPr id="117" name="矩形 116">
            <a:extLst>
              <a:ext uri="{FF2B5EF4-FFF2-40B4-BE49-F238E27FC236}">
                <a16:creationId xmlns:a16="http://schemas.microsoft.com/office/drawing/2014/main" id="{B266384C-2791-0F43-9817-F81B103A739A}"/>
              </a:ext>
            </a:extLst>
          </p:cNvPr>
          <p:cNvSpPr/>
          <p:nvPr userDrawn="1"/>
        </p:nvSpPr>
        <p:spPr>
          <a:xfrm>
            <a:off x="12014027" y="0"/>
            <a:ext cx="177972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1"/>
          </a:p>
        </p:txBody>
      </p:sp>
      <p:pic>
        <p:nvPicPr>
          <p:cNvPr id="110" name="图片 109">
            <a:extLst>
              <a:ext uri="{FF2B5EF4-FFF2-40B4-BE49-F238E27FC236}">
                <a16:creationId xmlns:a16="http://schemas.microsoft.com/office/drawing/2014/main" id="{AD8D2358-BAA6-4DCB-8F50-C483277FD67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"/>
                    </a14:imgEffect>
                    <a14:imgEffect>
                      <a14:sharpenSoften amount="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4389" y="3307615"/>
            <a:ext cx="2370491" cy="1907934"/>
          </a:xfrm>
          <a:prstGeom prst="rect">
            <a:avLst/>
          </a:prstGeom>
          <a:noFill/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A66B964F-49E7-464C-91A8-5BC6EE9B501C}"/>
              </a:ext>
            </a:extLst>
          </p:cNvPr>
          <p:cNvSpPr/>
          <p:nvPr userDrawn="1"/>
        </p:nvSpPr>
        <p:spPr>
          <a:xfrm>
            <a:off x="1" y="0"/>
            <a:ext cx="8496768" cy="1047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F6AFDF3-2EF5-4164-84E3-0E702C77CCA8}"/>
              </a:ext>
            </a:extLst>
          </p:cNvPr>
          <p:cNvSpPr/>
          <p:nvPr userDrawn="1"/>
        </p:nvSpPr>
        <p:spPr>
          <a:xfrm>
            <a:off x="7600915" y="754856"/>
            <a:ext cx="756124" cy="1810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ADF3EA38-E8BD-4561-A872-5E65122F6F34}"/>
              </a:ext>
            </a:extLst>
          </p:cNvPr>
          <p:cNvSpPr/>
          <p:nvPr userDrawn="1"/>
        </p:nvSpPr>
        <p:spPr>
          <a:xfrm>
            <a:off x="6982691" y="6177519"/>
            <a:ext cx="1444548" cy="2431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12" name="图片占位符 7">
            <a:extLst>
              <a:ext uri="{FF2B5EF4-FFF2-40B4-BE49-F238E27FC236}">
                <a16:creationId xmlns:a16="http://schemas.microsoft.com/office/drawing/2014/main" id="{1D366FF6-F4E4-4D2C-AAF8-F80B2CC5115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81506" y="0"/>
            <a:ext cx="4078223" cy="6858000"/>
          </a:xfrm>
          <a:custGeom>
            <a:avLst/>
            <a:gdLst>
              <a:gd name="connsiteX0" fmla="*/ 533952 w 4167120"/>
              <a:gd name="connsiteY0" fmla="*/ 0 h 6858000"/>
              <a:gd name="connsiteX1" fmla="*/ 4167120 w 4167120"/>
              <a:gd name="connsiteY1" fmla="*/ 0 h 6858000"/>
              <a:gd name="connsiteX2" fmla="*/ 4167120 w 4167120"/>
              <a:gd name="connsiteY2" fmla="*/ 6858000 h 6858000"/>
              <a:gd name="connsiteX3" fmla="*/ 427599 w 4167120"/>
              <a:gd name="connsiteY3" fmla="*/ 6858000 h 6858000"/>
              <a:gd name="connsiteX4" fmla="*/ 322189 w 4167120"/>
              <a:gd name="connsiteY4" fmla="*/ 6466939 h 6858000"/>
              <a:gd name="connsiteX5" fmla="*/ 0 w 4167120"/>
              <a:gd name="connsiteY5" fmla="*/ 3599121 h 6858000"/>
              <a:gd name="connsiteX6" fmla="*/ 455902 w 4167120"/>
              <a:gd name="connsiteY6" fmla="*/ 23524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120" h="6858000">
                <a:moveTo>
                  <a:pt x="533952" y="0"/>
                </a:moveTo>
                <a:lnTo>
                  <a:pt x="4167120" y="0"/>
                </a:lnTo>
                <a:lnTo>
                  <a:pt x="4167120" y="6858000"/>
                </a:lnTo>
                <a:lnTo>
                  <a:pt x="427599" y="6858000"/>
                </a:lnTo>
                <a:lnTo>
                  <a:pt x="322189" y="6466939"/>
                </a:lnTo>
                <a:cubicBezTo>
                  <a:pt x="116715" y="5614442"/>
                  <a:pt x="0" y="4637502"/>
                  <a:pt x="0" y="3599121"/>
                </a:cubicBezTo>
                <a:cubicBezTo>
                  <a:pt x="0" y="2353065"/>
                  <a:pt x="168069" y="1195481"/>
                  <a:pt x="455902" y="235243"/>
                </a:cubicBezTo>
                <a:close/>
              </a:path>
            </a:pathLst>
          </a:custGeom>
        </p:spPr>
      </p:pic>
      <p:sp>
        <p:nvSpPr>
          <p:cNvPr id="230" name="任意形状 229">
            <a:extLst>
              <a:ext uri="{FF2B5EF4-FFF2-40B4-BE49-F238E27FC236}">
                <a16:creationId xmlns:a16="http://schemas.microsoft.com/office/drawing/2014/main" id="{871B02A7-EF6F-134C-B920-6B76573B7D8C}"/>
              </a:ext>
            </a:extLst>
          </p:cNvPr>
          <p:cNvSpPr/>
          <p:nvPr userDrawn="1"/>
        </p:nvSpPr>
        <p:spPr>
          <a:xfrm>
            <a:off x="7812546" y="-86497"/>
            <a:ext cx="4270127" cy="7027086"/>
          </a:xfrm>
          <a:custGeom>
            <a:avLst/>
            <a:gdLst>
              <a:gd name="connsiteX0" fmla="*/ 533952 w 4167120"/>
              <a:gd name="connsiteY0" fmla="*/ 0 h 6858000"/>
              <a:gd name="connsiteX1" fmla="*/ 4167120 w 4167120"/>
              <a:gd name="connsiteY1" fmla="*/ 0 h 6858000"/>
              <a:gd name="connsiteX2" fmla="*/ 4167120 w 4167120"/>
              <a:gd name="connsiteY2" fmla="*/ 6858000 h 6858000"/>
              <a:gd name="connsiteX3" fmla="*/ 427599 w 4167120"/>
              <a:gd name="connsiteY3" fmla="*/ 6858000 h 6858000"/>
              <a:gd name="connsiteX4" fmla="*/ 322189 w 4167120"/>
              <a:gd name="connsiteY4" fmla="*/ 6466939 h 6858000"/>
              <a:gd name="connsiteX5" fmla="*/ 0 w 4167120"/>
              <a:gd name="connsiteY5" fmla="*/ 3599121 h 6858000"/>
              <a:gd name="connsiteX6" fmla="*/ 455902 w 4167120"/>
              <a:gd name="connsiteY6" fmla="*/ 23524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120" h="6858000">
                <a:moveTo>
                  <a:pt x="533952" y="0"/>
                </a:moveTo>
                <a:lnTo>
                  <a:pt x="4167120" y="0"/>
                </a:lnTo>
                <a:lnTo>
                  <a:pt x="4167120" y="6858000"/>
                </a:lnTo>
                <a:lnTo>
                  <a:pt x="427599" y="6858000"/>
                </a:lnTo>
                <a:lnTo>
                  <a:pt x="322189" y="6466939"/>
                </a:lnTo>
                <a:cubicBezTo>
                  <a:pt x="116715" y="5614442"/>
                  <a:pt x="0" y="4637502"/>
                  <a:pt x="0" y="3599121"/>
                </a:cubicBezTo>
                <a:cubicBezTo>
                  <a:pt x="0" y="2353065"/>
                  <a:pt x="168069" y="1195481"/>
                  <a:pt x="455902" y="235243"/>
                </a:cubicBezTo>
                <a:close/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5000" tIns="135000" rIns="135000" bIns="135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130000"/>
              </a:lnSpc>
            </a:pPr>
            <a:endParaRPr kumimoji="1" lang="zh-CN" altLang="en-US" sz="15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9B583EDF-1FB2-46BF-8E0F-F37E0204822B}"/>
              </a:ext>
            </a:extLst>
          </p:cNvPr>
          <p:cNvGrpSpPr/>
          <p:nvPr userDrawn="1"/>
        </p:nvGrpSpPr>
        <p:grpSpPr>
          <a:xfrm>
            <a:off x="-2494409" y="111776"/>
            <a:ext cx="10585448" cy="968457"/>
            <a:chOff x="-1870807" y="111771"/>
            <a:chExt cx="7939086" cy="968457"/>
          </a:xfrm>
        </p:grpSpPr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0CF5262D-E87E-47DF-8AC6-2D6253A1455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contrast="2000"/>
                      </a14:imgEffect>
                      <a14:imgEffect>
                        <a14:sharpenSoften amount="2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000" y="111771"/>
              <a:ext cx="797615" cy="875249"/>
            </a:xfrm>
            <a:prstGeom prst="rect">
              <a:avLst/>
            </a:prstGeom>
            <a:noFill/>
          </p:spPr>
        </p:pic>
        <p:sp>
          <p:nvSpPr>
            <p:cNvPr id="18" name="副标题 2">
              <a:extLst>
                <a:ext uri="{FF2B5EF4-FFF2-40B4-BE49-F238E27FC236}">
                  <a16:creationId xmlns:a16="http://schemas.microsoft.com/office/drawing/2014/main" id="{CCCC069B-DAD5-4877-9C2E-ED970B23F344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-1870807" y="571776"/>
              <a:ext cx="7939086" cy="508452"/>
            </a:xfrm>
            <a:prstGeom prst="rect">
              <a:avLst/>
            </a:prstGeom>
          </p:spPr>
          <p:txBody>
            <a:bodyPr anchor="ctr" anchorCtr="0"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zh-CN" sz="1351" dirty="0">
                  <a:solidFill>
                    <a:schemeClr val="tx2"/>
                  </a:solidFill>
                  <a:latin typeface="Blackadder ITC" panose="04020505051007020D02" pitchFamily="82" charset="0"/>
                </a:rPr>
                <a:t>Naval Aeronautical University </a:t>
              </a:r>
            </a:p>
          </p:txBody>
        </p:sp>
        <p:pic>
          <p:nvPicPr>
            <p:cNvPr id="30722" name="Picture 2">
              <a:extLst>
                <a:ext uri="{FF2B5EF4-FFF2-40B4-BE49-F238E27FC236}">
                  <a16:creationId xmlns:a16="http://schemas.microsoft.com/office/drawing/2014/main" id="{9D39FAD1-1AE4-4DB0-BA47-7E24A7685EE9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6962" y="207266"/>
              <a:ext cx="2165350" cy="5127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20" name="图片 19" descr="图片包含 动物, 黑暗, 飞行, 亮&#10;&#10;描述已自动生成">
            <a:extLst>
              <a:ext uri="{FF2B5EF4-FFF2-40B4-BE49-F238E27FC236}">
                <a16:creationId xmlns:a16="http://schemas.microsoft.com/office/drawing/2014/main" id="{2F5046F9-E527-46F5-BE1C-8543AD17A2B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25" t="27502" r="27709" b="25335"/>
          <a:stretch/>
        </p:blipFill>
        <p:spPr>
          <a:xfrm rot="20969388" flipH="1">
            <a:off x="8214713" y="3524728"/>
            <a:ext cx="3515353" cy="2783574"/>
          </a:xfrm>
          <a:prstGeom prst="rect">
            <a:avLst/>
          </a:prstGeom>
        </p:spPr>
      </p:pic>
      <p:pic>
        <p:nvPicPr>
          <p:cNvPr id="21" name="图片 20" descr="图片包含 飞行, 户外, 动物, 黑暗&#10;&#10;描述已自动生成">
            <a:extLst>
              <a:ext uri="{FF2B5EF4-FFF2-40B4-BE49-F238E27FC236}">
                <a16:creationId xmlns:a16="http://schemas.microsoft.com/office/drawing/2014/main" id="{FCF49223-7BE9-43B8-9D8D-6E1EB5F059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 cstate="print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58" t="29168" r="22917" b="20835"/>
          <a:stretch>
            <a:fillRect/>
          </a:stretch>
        </p:blipFill>
        <p:spPr>
          <a:xfrm flipH="1">
            <a:off x="10182664" y="3008509"/>
            <a:ext cx="1511793" cy="684253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E09AC23E-7C79-4710-9879-1BB72171B47F}"/>
              </a:ext>
            </a:extLst>
          </p:cNvPr>
          <p:cNvSpPr/>
          <p:nvPr userDrawn="1"/>
        </p:nvSpPr>
        <p:spPr>
          <a:xfrm>
            <a:off x="32275" y="63329"/>
            <a:ext cx="5586484" cy="9737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9BF335F7-E8D0-423F-8AC5-730B2C87BC20}"/>
              </a:ext>
            </a:extLst>
          </p:cNvPr>
          <p:cNvSpPr/>
          <p:nvPr userDrawn="1"/>
        </p:nvSpPr>
        <p:spPr>
          <a:xfrm>
            <a:off x="1997209" y="195454"/>
            <a:ext cx="4801314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40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71534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</a:rPr>
              <a:t>数学建模算法与应用</a:t>
            </a: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68FE3F14-0A83-413C-A989-7173E0487A03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208877" y="152486"/>
            <a:ext cx="804187" cy="843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3150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61A2EB76-5181-4BF6-959D-25A67C426BF1}"/>
              </a:ext>
            </a:extLst>
          </p:cNvPr>
          <p:cNvSpPr/>
          <p:nvPr userDrawn="1"/>
        </p:nvSpPr>
        <p:spPr>
          <a:xfrm>
            <a:off x="3668860" y="-30098"/>
            <a:ext cx="8523141" cy="6142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D0AF157-135E-5B48-83D7-67D478F83CDC}"/>
              </a:ext>
            </a:extLst>
          </p:cNvPr>
          <p:cNvSpPr/>
          <p:nvPr userDrawn="1"/>
        </p:nvSpPr>
        <p:spPr>
          <a:xfrm>
            <a:off x="-12646" y="0"/>
            <a:ext cx="177972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1"/>
          </a:p>
        </p:txBody>
      </p:sp>
      <p:sp>
        <p:nvSpPr>
          <p:cNvPr id="9" name="图片占位符 8">
            <a:extLst>
              <a:ext uri="{FF2B5EF4-FFF2-40B4-BE49-F238E27FC236}">
                <a16:creationId xmlns:a16="http://schemas.microsoft.com/office/drawing/2014/main" id="{B99CD373-9A19-B145-9F82-758C4568C29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 flipH="1">
            <a:off x="218753" y="0"/>
            <a:ext cx="4097163" cy="6858000"/>
          </a:xfrm>
          <a:custGeom>
            <a:avLst/>
            <a:gdLst>
              <a:gd name="connsiteX0" fmla="*/ 533952 w 4167120"/>
              <a:gd name="connsiteY0" fmla="*/ 0 h 6858000"/>
              <a:gd name="connsiteX1" fmla="*/ 4167120 w 4167120"/>
              <a:gd name="connsiteY1" fmla="*/ 0 h 6858000"/>
              <a:gd name="connsiteX2" fmla="*/ 4167120 w 4167120"/>
              <a:gd name="connsiteY2" fmla="*/ 6858000 h 6858000"/>
              <a:gd name="connsiteX3" fmla="*/ 427599 w 4167120"/>
              <a:gd name="connsiteY3" fmla="*/ 6858000 h 6858000"/>
              <a:gd name="connsiteX4" fmla="*/ 322189 w 4167120"/>
              <a:gd name="connsiteY4" fmla="*/ 6466939 h 6858000"/>
              <a:gd name="connsiteX5" fmla="*/ 0 w 4167120"/>
              <a:gd name="connsiteY5" fmla="*/ 3599121 h 6858000"/>
              <a:gd name="connsiteX6" fmla="*/ 455902 w 4167120"/>
              <a:gd name="connsiteY6" fmla="*/ 23524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120" h="6858000">
                <a:moveTo>
                  <a:pt x="533952" y="0"/>
                </a:moveTo>
                <a:lnTo>
                  <a:pt x="4167120" y="0"/>
                </a:lnTo>
                <a:lnTo>
                  <a:pt x="4167120" y="6858000"/>
                </a:lnTo>
                <a:lnTo>
                  <a:pt x="427599" y="6858000"/>
                </a:lnTo>
                <a:lnTo>
                  <a:pt x="322189" y="6466939"/>
                </a:lnTo>
                <a:cubicBezTo>
                  <a:pt x="116715" y="5614442"/>
                  <a:pt x="0" y="4637502"/>
                  <a:pt x="0" y="3599121"/>
                </a:cubicBezTo>
                <a:cubicBezTo>
                  <a:pt x="0" y="2353065"/>
                  <a:pt x="168069" y="1195481"/>
                  <a:pt x="455902" y="235243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kumimoji="1" lang="zh-CN" altLang="en-US"/>
          </a:p>
        </p:txBody>
      </p:sp>
      <p:sp>
        <p:nvSpPr>
          <p:cNvPr id="10" name="任意形状 9">
            <a:extLst>
              <a:ext uri="{FF2B5EF4-FFF2-40B4-BE49-F238E27FC236}">
                <a16:creationId xmlns:a16="http://schemas.microsoft.com/office/drawing/2014/main" id="{9CD7EF8E-C973-F549-8D89-2BDFF14D89D4}"/>
              </a:ext>
            </a:extLst>
          </p:cNvPr>
          <p:cNvSpPr/>
          <p:nvPr userDrawn="1"/>
        </p:nvSpPr>
        <p:spPr>
          <a:xfrm flipH="1">
            <a:off x="98036" y="-98854"/>
            <a:ext cx="4332705" cy="7039443"/>
          </a:xfrm>
          <a:custGeom>
            <a:avLst/>
            <a:gdLst>
              <a:gd name="connsiteX0" fmla="*/ 533952 w 4167120"/>
              <a:gd name="connsiteY0" fmla="*/ 0 h 6858000"/>
              <a:gd name="connsiteX1" fmla="*/ 4167120 w 4167120"/>
              <a:gd name="connsiteY1" fmla="*/ 0 h 6858000"/>
              <a:gd name="connsiteX2" fmla="*/ 4167120 w 4167120"/>
              <a:gd name="connsiteY2" fmla="*/ 6858000 h 6858000"/>
              <a:gd name="connsiteX3" fmla="*/ 427599 w 4167120"/>
              <a:gd name="connsiteY3" fmla="*/ 6858000 h 6858000"/>
              <a:gd name="connsiteX4" fmla="*/ 322189 w 4167120"/>
              <a:gd name="connsiteY4" fmla="*/ 6466939 h 6858000"/>
              <a:gd name="connsiteX5" fmla="*/ 0 w 4167120"/>
              <a:gd name="connsiteY5" fmla="*/ 3599121 h 6858000"/>
              <a:gd name="connsiteX6" fmla="*/ 455902 w 4167120"/>
              <a:gd name="connsiteY6" fmla="*/ 23524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120" h="6858000">
                <a:moveTo>
                  <a:pt x="533952" y="0"/>
                </a:moveTo>
                <a:lnTo>
                  <a:pt x="4167120" y="0"/>
                </a:lnTo>
                <a:lnTo>
                  <a:pt x="4167120" y="6858000"/>
                </a:lnTo>
                <a:lnTo>
                  <a:pt x="427599" y="6858000"/>
                </a:lnTo>
                <a:lnTo>
                  <a:pt x="322189" y="6466939"/>
                </a:lnTo>
                <a:cubicBezTo>
                  <a:pt x="116715" y="5614442"/>
                  <a:pt x="0" y="4637502"/>
                  <a:pt x="0" y="3599121"/>
                </a:cubicBezTo>
                <a:cubicBezTo>
                  <a:pt x="0" y="2353065"/>
                  <a:pt x="168069" y="1195481"/>
                  <a:pt x="455902" y="235243"/>
                </a:cubicBezTo>
                <a:close/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5000" tIns="135000" rIns="135000" bIns="135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130000"/>
              </a:lnSpc>
            </a:pPr>
            <a:endParaRPr kumimoji="1" lang="zh-CN" altLang="en-US" sz="15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7" name="图片占位符 7">
            <a:extLst>
              <a:ext uri="{FF2B5EF4-FFF2-40B4-BE49-F238E27FC236}">
                <a16:creationId xmlns:a16="http://schemas.microsoft.com/office/drawing/2014/main" id="{183BAD50-F315-4439-9DD3-78F8DF3056C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-5737" y="-90722"/>
            <a:ext cx="4186484" cy="7039443"/>
          </a:xfrm>
          <a:custGeom>
            <a:avLst/>
            <a:gdLst>
              <a:gd name="connsiteX0" fmla="*/ 533952 w 4167120"/>
              <a:gd name="connsiteY0" fmla="*/ 0 h 6858000"/>
              <a:gd name="connsiteX1" fmla="*/ 4167120 w 4167120"/>
              <a:gd name="connsiteY1" fmla="*/ 0 h 6858000"/>
              <a:gd name="connsiteX2" fmla="*/ 4167120 w 4167120"/>
              <a:gd name="connsiteY2" fmla="*/ 6858000 h 6858000"/>
              <a:gd name="connsiteX3" fmla="*/ 427599 w 4167120"/>
              <a:gd name="connsiteY3" fmla="*/ 6858000 h 6858000"/>
              <a:gd name="connsiteX4" fmla="*/ 322189 w 4167120"/>
              <a:gd name="connsiteY4" fmla="*/ 6466939 h 6858000"/>
              <a:gd name="connsiteX5" fmla="*/ 0 w 4167120"/>
              <a:gd name="connsiteY5" fmla="*/ 3599121 h 6858000"/>
              <a:gd name="connsiteX6" fmla="*/ 455902 w 4167120"/>
              <a:gd name="connsiteY6" fmla="*/ 23524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120" h="6858000">
                <a:moveTo>
                  <a:pt x="533952" y="0"/>
                </a:moveTo>
                <a:lnTo>
                  <a:pt x="4167120" y="0"/>
                </a:lnTo>
                <a:lnTo>
                  <a:pt x="4167120" y="6858000"/>
                </a:lnTo>
                <a:lnTo>
                  <a:pt x="427599" y="6858000"/>
                </a:lnTo>
                <a:lnTo>
                  <a:pt x="322189" y="6466939"/>
                </a:lnTo>
                <a:cubicBezTo>
                  <a:pt x="116715" y="5614442"/>
                  <a:pt x="0" y="4637502"/>
                  <a:pt x="0" y="3599121"/>
                </a:cubicBezTo>
                <a:cubicBezTo>
                  <a:pt x="0" y="2353065"/>
                  <a:pt x="168069" y="1195481"/>
                  <a:pt x="455902" y="235243"/>
                </a:cubicBezTo>
                <a:close/>
              </a:path>
            </a:pathLst>
          </a:custGeom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CA3AD8D2-F0CE-48FE-BE13-EE6B8336F6D6}"/>
              </a:ext>
            </a:extLst>
          </p:cNvPr>
          <p:cNvGrpSpPr/>
          <p:nvPr userDrawn="1"/>
        </p:nvGrpSpPr>
        <p:grpSpPr>
          <a:xfrm>
            <a:off x="7503333" y="179918"/>
            <a:ext cx="4469915" cy="946076"/>
            <a:chOff x="5639533" y="1"/>
            <a:chExt cx="3352436" cy="946076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34531A01-D111-44DD-8AF7-3F424DBBC12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contrast="2000"/>
                      </a14:imgEffect>
                      <a14:imgEffect>
                        <a14:sharpenSoften amount="2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94354" y="1"/>
              <a:ext cx="797615" cy="875249"/>
            </a:xfrm>
            <a:prstGeom prst="rect">
              <a:avLst/>
            </a:prstGeom>
            <a:noFill/>
          </p:spPr>
        </p:pic>
        <p:sp>
          <p:nvSpPr>
            <p:cNvPr id="13" name="副标题 2">
              <a:extLst>
                <a:ext uri="{FF2B5EF4-FFF2-40B4-BE49-F238E27FC236}">
                  <a16:creationId xmlns:a16="http://schemas.microsoft.com/office/drawing/2014/main" id="{5DB67CCF-68D1-4AC3-9150-7810CD924B4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5639533" y="437625"/>
              <a:ext cx="2460780" cy="508452"/>
            </a:xfrm>
            <a:prstGeom prst="rect">
              <a:avLst/>
            </a:prstGeom>
          </p:spPr>
          <p:txBody>
            <a:bodyPr anchor="ctr" anchorCtr="0"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zh-CN" sz="1351" dirty="0">
                  <a:solidFill>
                    <a:schemeClr val="tx2"/>
                  </a:solidFill>
                  <a:latin typeface="Blackadder ITC" panose="04020505051007020D02" pitchFamily="82" charset="0"/>
                </a:rPr>
                <a:t>Naval Aeronautical University </a:t>
              </a:r>
            </a:p>
          </p:txBody>
        </p:sp>
        <p:pic>
          <p:nvPicPr>
            <p:cNvPr id="14" name="Picture 2">
              <a:extLst>
                <a:ext uri="{FF2B5EF4-FFF2-40B4-BE49-F238E27FC236}">
                  <a16:creationId xmlns:a16="http://schemas.microsoft.com/office/drawing/2014/main" id="{BE194255-7866-41D0-84E5-16D7F9A7D8C3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4963" y="157391"/>
              <a:ext cx="2165350" cy="5127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1D9AAE59-04CF-47BD-ACA1-8373D368E8D4}"/>
              </a:ext>
            </a:extLst>
          </p:cNvPr>
          <p:cNvSpPr/>
          <p:nvPr userDrawn="1"/>
        </p:nvSpPr>
        <p:spPr>
          <a:xfrm>
            <a:off x="6605849" y="5619404"/>
            <a:ext cx="5552291" cy="12385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132248DD-EB20-4BE9-A420-0B918956716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92" t="30239" r="23487" b="22840"/>
          <a:stretch>
            <a:fillRect/>
          </a:stretch>
        </p:blipFill>
        <p:spPr>
          <a:xfrm>
            <a:off x="407602" y="4304786"/>
            <a:ext cx="3942719" cy="1673513"/>
          </a:xfrm>
          <a:prstGeom prst="rect">
            <a:avLst/>
          </a:prstGeom>
          <a:noFill/>
        </p:spPr>
      </p:pic>
      <p:pic>
        <p:nvPicPr>
          <p:cNvPr id="16" name="图片 15" descr="图片包含 飞行, 户外, 动物, 黑暗&#10;&#10;描述已自动生成">
            <a:extLst>
              <a:ext uri="{FF2B5EF4-FFF2-40B4-BE49-F238E27FC236}">
                <a16:creationId xmlns:a16="http://schemas.microsoft.com/office/drawing/2014/main" id="{D8717597-520A-4226-9D65-FC4A60A2D44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58" t="29168" r="22917" b="20835"/>
          <a:stretch>
            <a:fillRect/>
          </a:stretch>
        </p:blipFill>
        <p:spPr>
          <a:xfrm>
            <a:off x="375232" y="3429003"/>
            <a:ext cx="1550973" cy="684253"/>
          </a:xfrm>
          <a:prstGeom prst="rect">
            <a:avLst/>
          </a:prstGeom>
        </p:spPr>
      </p:pic>
      <p:sp>
        <p:nvSpPr>
          <p:cNvPr id="17" name="Oval 14">
            <a:extLst>
              <a:ext uri="{FF2B5EF4-FFF2-40B4-BE49-F238E27FC236}">
                <a16:creationId xmlns:a16="http://schemas.microsoft.com/office/drawing/2014/main" id="{6BA6CDC1-33D2-430C-97F4-0E88C1774BDB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7761981" y="1088513"/>
            <a:ext cx="4331987" cy="45719"/>
          </a:xfrm>
          <a:prstGeom prst="ellipse">
            <a:avLst/>
          </a:prstGeom>
          <a:solidFill>
            <a:srgbClr val="0293B8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377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C8E35631-D04C-49C3-B132-D9762499C6BF}"/>
              </a:ext>
            </a:extLst>
          </p:cNvPr>
          <p:cNvSpPr/>
          <p:nvPr userDrawn="1"/>
        </p:nvSpPr>
        <p:spPr>
          <a:xfrm>
            <a:off x="6395279" y="80854"/>
            <a:ext cx="5586484" cy="9737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67C224FF-63B6-4A73-AC04-7B7E2C0637FC}"/>
              </a:ext>
            </a:extLst>
          </p:cNvPr>
          <p:cNvSpPr/>
          <p:nvPr userDrawn="1"/>
        </p:nvSpPr>
        <p:spPr>
          <a:xfrm>
            <a:off x="6787863" y="273237"/>
            <a:ext cx="4801314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40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71534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</a:rPr>
              <a:t>数学建模算法与应用</a:t>
            </a: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68FE3F14-0A83-413C-A989-7173E0487A03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5190605" y="179068"/>
            <a:ext cx="804187" cy="843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0949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27202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14520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34831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8256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65852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7/8/2023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27081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7.xml"/><Relationship Id="rId3" Type="http://schemas.openxmlformats.org/officeDocument/2006/relationships/slideLayout" Target="../slideLayouts/slideLayout7.xml"/><Relationship Id="rId7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6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5.xml"/><Relationship Id="rId5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4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>
            <a:extLst>
              <a:ext uri="{FF2B5EF4-FFF2-40B4-BE49-F238E27FC236}">
                <a16:creationId xmlns:a16="http://schemas.microsoft.com/office/drawing/2014/main" id="{8A2B693D-DA74-418B-B434-4DF788C9A567}"/>
              </a:ext>
            </a:extLst>
          </p:cNvPr>
          <p:cNvSpPr txBox="1"/>
          <p:nvPr userDrawn="1"/>
        </p:nvSpPr>
        <p:spPr>
          <a:xfrm>
            <a:off x="0" y="54649"/>
            <a:ext cx="37876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数学建模算法与应用</a:t>
            </a:r>
          </a:p>
        </p:txBody>
      </p:sp>
      <p:sp>
        <p:nvSpPr>
          <p:cNvPr id="12" name="Oval 14">
            <a:extLst>
              <a:ext uri="{FF2B5EF4-FFF2-40B4-BE49-F238E27FC236}">
                <a16:creationId xmlns:a16="http://schemas.microsoft.com/office/drawing/2014/main" id="{1EF86223-594F-4CC2-8E15-C5D4707F8FE3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8382001" y="6427219"/>
            <a:ext cx="3679523" cy="45719"/>
          </a:xfrm>
          <a:prstGeom prst="ellipse">
            <a:avLst/>
          </a:prstGeom>
          <a:solidFill>
            <a:srgbClr val="0293B8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377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4ABC3D8D-3DDA-42A5-AF31-9C008BB42B74}"/>
              </a:ext>
            </a:extLst>
          </p:cNvPr>
          <p:cNvCxnSpPr>
            <a:cxnSpLocks/>
          </p:cNvCxnSpPr>
          <p:nvPr userDrawn="1"/>
        </p:nvCxnSpPr>
        <p:spPr>
          <a:xfrm>
            <a:off x="40448" y="475271"/>
            <a:ext cx="12151552" cy="0"/>
          </a:xfrm>
          <a:prstGeom prst="line">
            <a:avLst/>
          </a:prstGeom>
          <a:ln w="28575">
            <a:solidFill>
              <a:srgbClr val="0293B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燕尾形 16">
            <a:extLst>
              <a:ext uri="{FF2B5EF4-FFF2-40B4-BE49-F238E27FC236}">
                <a16:creationId xmlns:a16="http://schemas.microsoft.com/office/drawing/2014/main" id="{A91E8CED-F193-478D-9B6E-D8607DC7D7B2}"/>
              </a:ext>
            </a:extLst>
          </p:cNvPr>
          <p:cNvSpPr/>
          <p:nvPr userDrawn="1"/>
        </p:nvSpPr>
        <p:spPr>
          <a:xfrm>
            <a:off x="3155945" y="-2421"/>
            <a:ext cx="679883" cy="496197"/>
          </a:xfrm>
          <a:prstGeom prst="chevron">
            <a:avLst/>
          </a:prstGeom>
          <a:solidFill>
            <a:srgbClr val="0293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800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235F13E-C386-47E8-9846-CC5F6E9A12F9}"/>
              </a:ext>
            </a:extLst>
          </p:cNvPr>
          <p:cNvSpPr txBox="1"/>
          <p:nvPr/>
        </p:nvSpPr>
        <p:spPr>
          <a:xfrm>
            <a:off x="-2828760" y="6447044"/>
            <a:ext cx="14881653" cy="4033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5000"/>
              </a:lnSpc>
            </a:pPr>
            <a:r>
              <a:rPr lang="zh-CN" altLang="en-US" sz="1800" b="1" dirty="0">
                <a:solidFill>
                  <a:srgbClr val="40404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航空基础学院数学教研室</a:t>
            </a:r>
          </a:p>
        </p:txBody>
      </p:sp>
      <p:sp>
        <p:nvSpPr>
          <p:cNvPr id="10" name="燕尾形 16">
            <a:extLst>
              <a:ext uri="{FF2B5EF4-FFF2-40B4-BE49-F238E27FC236}">
                <a16:creationId xmlns:a16="http://schemas.microsoft.com/office/drawing/2014/main" id="{49DD24C2-B807-4A6B-90A3-45C6D574A779}"/>
              </a:ext>
            </a:extLst>
          </p:cNvPr>
          <p:cNvSpPr/>
          <p:nvPr userDrawn="1"/>
        </p:nvSpPr>
        <p:spPr>
          <a:xfrm>
            <a:off x="3573149" y="-8011"/>
            <a:ext cx="679883" cy="477713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800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692B5AC-ED1F-4148-BE33-23CE7FE2F931}"/>
              </a:ext>
            </a:extLst>
          </p:cNvPr>
          <p:cNvSpPr txBox="1"/>
          <p:nvPr userDrawn="1"/>
        </p:nvSpPr>
        <p:spPr>
          <a:xfrm>
            <a:off x="7655173" y="48998"/>
            <a:ext cx="4532121" cy="4033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5000"/>
              </a:lnSpc>
            </a:pPr>
            <a:r>
              <a:rPr lang="zh-CN" altLang="en-US" sz="1800" b="1">
                <a:solidFill>
                  <a:srgbClr val="40404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第</a:t>
            </a:r>
            <a:r>
              <a:rPr lang="en-US" altLang="zh-CN" sz="1800" b="1">
                <a:solidFill>
                  <a:srgbClr val="40404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15</a:t>
            </a:r>
            <a:r>
              <a:rPr lang="zh-CN" altLang="en-US" sz="1800" b="1">
                <a:solidFill>
                  <a:srgbClr val="40404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章  预测方法</a:t>
            </a:r>
            <a:endParaRPr lang="zh-CN" altLang="en-US" sz="1800" b="1" dirty="0">
              <a:solidFill>
                <a:srgbClr val="404040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35E2CC82-59A9-4C6E-BC38-8A42E3210C93}"/>
              </a:ext>
            </a:extLst>
          </p:cNvPr>
          <p:cNvSpPr/>
          <p:nvPr userDrawn="1"/>
        </p:nvSpPr>
        <p:spPr>
          <a:xfrm>
            <a:off x="8290560" y="6483096"/>
            <a:ext cx="3901440" cy="3749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9" name="TextBox 15">
            <a:extLst>
              <a:ext uri="{FF2B5EF4-FFF2-40B4-BE49-F238E27FC236}">
                <a16:creationId xmlns:a16="http://schemas.microsoft.com/office/drawing/2014/main" id="{FD5F623E-C890-4BFF-A391-19C23CB60900}"/>
              </a:ext>
            </a:extLst>
          </p:cNvPr>
          <p:cNvSpPr txBox="1"/>
          <p:nvPr userDrawn="1"/>
        </p:nvSpPr>
        <p:spPr>
          <a:xfrm>
            <a:off x="10762114" y="6472892"/>
            <a:ext cx="1072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zh-CN" alt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fld id="{2EEF1883-7A0E-4F66-9932-E581691AD397}" type="slidenum">
              <a:rPr lang="zh-CN" altLang="en-US" sz="200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pPr algn="ctr"/>
              <a:t>‹#›</a:t>
            </a:fld>
            <a:r>
              <a:rPr lang="zh-CN" alt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页</a:t>
            </a:r>
            <a:endParaRPr lang="zh-CN" altLang="en-US" sz="1600" b="0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045233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16" r:id="rId2"/>
    <p:sldLayoutId id="2147483717" r:id="rId3"/>
    <p:sldLayoutId id="2147483740" r:id="rId4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19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415" userDrawn="1">
          <p15:clr>
            <a:srgbClr val="F26B43"/>
          </p15:clr>
        </p15:guide>
        <p15:guide id="4" pos="7265" userDrawn="1">
          <p15:clr>
            <a:srgbClr val="F26B43"/>
          </p15:clr>
        </p15:guide>
        <p15:guide id="5" orient="horz" pos="640" userDrawn="1">
          <p15:clr>
            <a:srgbClr val="F26B43"/>
          </p15:clr>
        </p15:guide>
        <p15:guide id="6" orient="horz" pos="731" userDrawn="1">
          <p15:clr>
            <a:srgbClr val="F26B43"/>
          </p15:clr>
        </p15:guide>
        <p15:guide id="7" orient="horz" pos="3929" userDrawn="1">
          <p15:clr>
            <a:srgbClr val="F26B43"/>
          </p15:clr>
        </p15:guide>
        <p15:guide id="8" orient="horz" pos="4020" userDrawn="1">
          <p15:clr>
            <a:srgbClr val="F26B43"/>
          </p15:clr>
        </p15:guide>
        <p15:guide id="9" pos="2707" userDrawn="1">
          <p15:clr>
            <a:srgbClr val="F26B43"/>
          </p15:clr>
        </p15:guide>
        <p15:guide id="10" pos="4975" userDrawn="1">
          <p15:clr>
            <a:srgbClr val="F26B43"/>
          </p15:clr>
        </p15:guide>
        <p15:guide id="11" pos="507" userDrawn="1">
          <p15:clr>
            <a:srgbClr val="F26B43"/>
          </p15:clr>
        </p15:guide>
        <p15:guide id="12" pos="7175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7/8/2023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AB978777-E436-9508-126B-39FCB8439458}"/>
              </a:ext>
            </a:extLst>
          </p:cNvPr>
          <p:cNvSpPr txBox="1"/>
          <p:nvPr userDrawn="1"/>
        </p:nvSpPr>
        <p:spPr>
          <a:xfrm>
            <a:off x="0" y="54648"/>
            <a:ext cx="37876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数学建模算法与应用</a:t>
            </a:r>
          </a:p>
        </p:txBody>
      </p:sp>
      <p:sp>
        <p:nvSpPr>
          <p:cNvPr id="8" name="Oval 14">
            <a:extLst>
              <a:ext uri="{FF2B5EF4-FFF2-40B4-BE49-F238E27FC236}">
                <a16:creationId xmlns:a16="http://schemas.microsoft.com/office/drawing/2014/main" id="{92657F1D-1E3B-09D4-E5FA-688B7E206822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8382001" y="6427217"/>
            <a:ext cx="3679523" cy="45719"/>
          </a:xfrm>
          <a:prstGeom prst="ellipse">
            <a:avLst/>
          </a:prstGeom>
          <a:solidFill>
            <a:srgbClr val="0293B8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377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49FBEF04-0C62-0E9F-981C-86A81D252FE1}"/>
              </a:ext>
            </a:extLst>
          </p:cNvPr>
          <p:cNvCxnSpPr>
            <a:cxnSpLocks/>
          </p:cNvCxnSpPr>
          <p:nvPr userDrawn="1"/>
        </p:nvCxnSpPr>
        <p:spPr>
          <a:xfrm>
            <a:off x="40448" y="475271"/>
            <a:ext cx="12151552" cy="0"/>
          </a:xfrm>
          <a:prstGeom prst="line">
            <a:avLst/>
          </a:prstGeom>
          <a:ln w="28575">
            <a:solidFill>
              <a:srgbClr val="0293B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燕尾形 16">
            <a:extLst>
              <a:ext uri="{FF2B5EF4-FFF2-40B4-BE49-F238E27FC236}">
                <a16:creationId xmlns:a16="http://schemas.microsoft.com/office/drawing/2014/main" id="{6095AEC1-EC52-BE63-BAEE-75352FECBD07}"/>
              </a:ext>
            </a:extLst>
          </p:cNvPr>
          <p:cNvSpPr/>
          <p:nvPr userDrawn="1"/>
        </p:nvSpPr>
        <p:spPr>
          <a:xfrm>
            <a:off x="3155944" y="-2421"/>
            <a:ext cx="679883" cy="496197"/>
          </a:xfrm>
          <a:prstGeom prst="chevron">
            <a:avLst/>
          </a:prstGeom>
          <a:solidFill>
            <a:srgbClr val="0293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800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1" name="燕尾形 16">
            <a:extLst>
              <a:ext uri="{FF2B5EF4-FFF2-40B4-BE49-F238E27FC236}">
                <a16:creationId xmlns:a16="http://schemas.microsoft.com/office/drawing/2014/main" id="{62048851-BC8A-0E67-2F9C-84452B3A7E0F}"/>
              </a:ext>
            </a:extLst>
          </p:cNvPr>
          <p:cNvSpPr/>
          <p:nvPr userDrawn="1"/>
        </p:nvSpPr>
        <p:spPr>
          <a:xfrm>
            <a:off x="3573149" y="-8011"/>
            <a:ext cx="679883" cy="477713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800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44F19704-5AEA-F0AD-5F11-917FDB69BB9B}"/>
              </a:ext>
            </a:extLst>
          </p:cNvPr>
          <p:cNvSpPr txBox="1"/>
          <p:nvPr userDrawn="1"/>
        </p:nvSpPr>
        <p:spPr>
          <a:xfrm>
            <a:off x="7655172" y="48998"/>
            <a:ext cx="4532121" cy="4033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5000"/>
              </a:lnSpc>
            </a:pPr>
            <a:r>
              <a:rPr lang="zh-CN" altLang="en-US" sz="1800" b="1">
                <a:solidFill>
                  <a:srgbClr val="40404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第</a:t>
            </a:r>
            <a:r>
              <a:rPr lang="en-US" altLang="zh-CN" sz="1800" b="1">
                <a:solidFill>
                  <a:srgbClr val="40404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15</a:t>
            </a:r>
            <a:r>
              <a:rPr lang="zh-CN" altLang="en-US" sz="1800" b="1">
                <a:solidFill>
                  <a:srgbClr val="40404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章  预测方法</a:t>
            </a:r>
            <a:endParaRPr lang="zh-CN" altLang="en-US" sz="1800" b="1" dirty="0">
              <a:solidFill>
                <a:srgbClr val="404040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13268C10-6206-8D1A-7B1B-365CC0D40D31}"/>
              </a:ext>
            </a:extLst>
          </p:cNvPr>
          <p:cNvSpPr/>
          <p:nvPr userDrawn="1"/>
        </p:nvSpPr>
        <p:spPr>
          <a:xfrm>
            <a:off x="8290560" y="6483096"/>
            <a:ext cx="3901440" cy="3749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14" name="TextBox 15">
            <a:extLst>
              <a:ext uri="{FF2B5EF4-FFF2-40B4-BE49-F238E27FC236}">
                <a16:creationId xmlns:a16="http://schemas.microsoft.com/office/drawing/2014/main" id="{8F38C0ED-DD12-FD6A-0EEF-1A780723C91C}"/>
              </a:ext>
            </a:extLst>
          </p:cNvPr>
          <p:cNvSpPr txBox="1"/>
          <p:nvPr userDrawn="1"/>
        </p:nvSpPr>
        <p:spPr>
          <a:xfrm>
            <a:off x="10762112" y="6472890"/>
            <a:ext cx="1072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zh-CN" alt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fld id="{2EEF1883-7A0E-4F66-9932-E581691AD397}" type="slidenum">
              <a:rPr lang="zh-CN" altLang="en-US" sz="200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pPr algn="ctr"/>
              <a:t>‹#›</a:t>
            </a:fld>
            <a:r>
              <a:rPr lang="zh-CN" alt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页</a:t>
            </a:r>
            <a:endParaRPr lang="zh-CN" altLang="en-US" sz="1600" b="0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036128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2" r:id="rId1"/>
    <p:sldLayoutId id="2147483743" r:id="rId2"/>
    <p:sldLayoutId id="2147483744" r:id="rId3"/>
    <p:sldLayoutId id="2147483745" r:id="rId4"/>
    <p:sldLayoutId id="2147483746" r:id="rId5"/>
    <p:sldLayoutId id="2147483747" r:id="rId6"/>
    <p:sldLayoutId id="2147483748" r:id="rId7"/>
    <p:sldLayoutId id="2147483749" r:id="rId8"/>
    <p:sldLayoutId id="2147483750" r:id="rId9"/>
    <p:sldLayoutId id="2147483751" r:id="rId10"/>
    <p:sldLayoutId id="2147483752" r:id="rId11"/>
    <p:sldLayoutId id="2147483753" r:id="rId12"/>
    <p:sldLayoutId id="2147483754" r:id="rId13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19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415" userDrawn="1">
          <p15:clr>
            <a:srgbClr val="F26B43"/>
          </p15:clr>
        </p15:guide>
        <p15:guide id="4" pos="7265" userDrawn="1">
          <p15:clr>
            <a:srgbClr val="F26B43"/>
          </p15:clr>
        </p15:guide>
        <p15:guide id="5" orient="horz" pos="640" userDrawn="1">
          <p15:clr>
            <a:srgbClr val="F26B43"/>
          </p15:clr>
        </p15:guide>
        <p15:guide id="6" orient="horz" pos="731" userDrawn="1">
          <p15:clr>
            <a:srgbClr val="F26B43"/>
          </p15:clr>
        </p15:guide>
        <p15:guide id="7" orient="horz" pos="3929" userDrawn="1">
          <p15:clr>
            <a:srgbClr val="F26B43"/>
          </p15:clr>
        </p15:guide>
        <p15:guide id="8" orient="horz" pos="4020" userDrawn="1">
          <p15:clr>
            <a:srgbClr val="F26B43"/>
          </p15:clr>
        </p15:guide>
        <p15:guide id="9" pos="2707" userDrawn="1">
          <p15:clr>
            <a:srgbClr val="F26B43"/>
          </p15:clr>
        </p15:guide>
        <p15:guide id="10" pos="4975" userDrawn="1">
          <p15:clr>
            <a:srgbClr val="F26B43"/>
          </p15:clr>
        </p15:guide>
        <p15:guide id="11" pos="507" userDrawn="1">
          <p15:clr>
            <a:srgbClr val="F26B43"/>
          </p15:clr>
        </p15:guide>
        <p15:guide id="12" pos="7175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emf"/><Relationship Id="rId2" Type="http://schemas.openxmlformats.org/officeDocument/2006/relationships/package" Target="../embeddings/Microsoft_Word_Document80.docx"/><Relationship Id="rId1" Type="http://schemas.openxmlformats.org/officeDocument/2006/relationships/slideLayout" Target="../slideLayouts/slideLayout11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emf"/><Relationship Id="rId2" Type="http://schemas.openxmlformats.org/officeDocument/2006/relationships/package" Target="../embeddings/Microsoft_Word_Document81.docx"/><Relationship Id="rId1" Type="http://schemas.openxmlformats.org/officeDocument/2006/relationships/slideLayout" Target="../slideLayouts/slideLayout11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emf"/><Relationship Id="rId2" Type="http://schemas.openxmlformats.org/officeDocument/2006/relationships/package" Target="../embeddings/Microsoft_Word_Document82.docx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92.emf"/><Relationship Id="rId4" Type="http://schemas.openxmlformats.org/officeDocument/2006/relationships/package" Target="../embeddings/Microsoft_Word_Document83.docx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emf"/><Relationship Id="rId2" Type="http://schemas.openxmlformats.org/officeDocument/2006/relationships/package" Target="../embeddings/Microsoft_Word_Document84.docx"/><Relationship Id="rId1" Type="http://schemas.openxmlformats.org/officeDocument/2006/relationships/slideLayout" Target="../slideLayouts/slideLayout11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emf"/><Relationship Id="rId2" Type="http://schemas.openxmlformats.org/officeDocument/2006/relationships/package" Target="../embeddings/Microsoft_Word_Document85.docx"/><Relationship Id="rId1" Type="http://schemas.openxmlformats.org/officeDocument/2006/relationships/slideLayout" Target="../slideLayouts/slideLayout11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emf"/><Relationship Id="rId2" Type="http://schemas.openxmlformats.org/officeDocument/2006/relationships/package" Target="../embeddings/Microsoft_Word_Document86.docx"/><Relationship Id="rId1" Type="http://schemas.openxmlformats.org/officeDocument/2006/relationships/slideLayout" Target="../slideLayouts/slideLayout11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emf"/><Relationship Id="rId2" Type="http://schemas.openxmlformats.org/officeDocument/2006/relationships/package" Target="../embeddings/Microsoft_Word_Document87.docx"/><Relationship Id="rId1" Type="http://schemas.openxmlformats.org/officeDocument/2006/relationships/slideLayout" Target="../slideLayouts/slideLayout11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emf"/><Relationship Id="rId2" Type="http://schemas.openxmlformats.org/officeDocument/2006/relationships/package" Target="../embeddings/Microsoft_Word_Document88.docx"/><Relationship Id="rId1" Type="http://schemas.openxmlformats.org/officeDocument/2006/relationships/slideLayout" Target="../slideLayouts/slideLayout11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emf"/><Relationship Id="rId2" Type="http://schemas.openxmlformats.org/officeDocument/2006/relationships/package" Target="../embeddings/Microsoft_Word_Document89.docx"/><Relationship Id="rId1" Type="http://schemas.openxmlformats.org/officeDocument/2006/relationships/slideLayout" Target="../slideLayouts/slideLayout11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emf"/><Relationship Id="rId2" Type="http://schemas.openxmlformats.org/officeDocument/2006/relationships/package" Target="../embeddings/Microsoft_Word_Document90.docx"/><Relationship Id="rId1" Type="http://schemas.openxmlformats.org/officeDocument/2006/relationships/slideLayout" Target="../slideLayouts/slideLayout11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emf"/><Relationship Id="rId2" Type="http://schemas.openxmlformats.org/officeDocument/2006/relationships/package" Target="../embeddings/Microsoft_Word_Document91.docx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01.emf"/><Relationship Id="rId4" Type="http://schemas.openxmlformats.org/officeDocument/2006/relationships/package" Target="../embeddings/Microsoft_Word_Document92.docx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emf"/><Relationship Id="rId2" Type="http://schemas.openxmlformats.org/officeDocument/2006/relationships/package" Target="../embeddings/Microsoft_Word_Document93.docx"/><Relationship Id="rId1" Type="http://schemas.openxmlformats.org/officeDocument/2006/relationships/slideLayout" Target="../slideLayouts/slideLayout11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emf"/><Relationship Id="rId2" Type="http://schemas.openxmlformats.org/officeDocument/2006/relationships/package" Target="../embeddings/Microsoft_Word_Document94.docx"/><Relationship Id="rId1" Type="http://schemas.openxmlformats.org/officeDocument/2006/relationships/slideLayout" Target="../slideLayouts/slideLayout11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emf"/><Relationship Id="rId2" Type="http://schemas.openxmlformats.org/officeDocument/2006/relationships/package" Target="../embeddings/Microsoft_Word_Document95.docx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01.emf"/><Relationship Id="rId4" Type="http://schemas.openxmlformats.org/officeDocument/2006/relationships/package" Target="../embeddings/Microsoft_Word_Document92.docx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emf"/><Relationship Id="rId2" Type="http://schemas.openxmlformats.org/officeDocument/2006/relationships/package" Target="../embeddings/Microsoft_Word_Document96.docx"/><Relationship Id="rId1" Type="http://schemas.openxmlformats.org/officeDocument/2006/relationships/slideLayout" Target="../slideLayouts/slideLayout11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emf"/><Relationship Id="rId2" Type="http://schemas.openxmlformats.org/officeDocument/2006/relationships/package" Target="../embeddings/Microsoft_Word_Document97.docx"/><Relationship Id="rId1" Type="http://schemas.openxmlformats.org/officeDocument/2006/relationships/slideLayout" Target="../slideLayouts/slideLayout11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emf"/><Relationship Id="rId2" Type="http://schemas.openxmlformats.org/officeDocument/2006/relationships/package" Target="../embeddings/Microsoft_Word_Document98.docx"/><Relationship Id="rId1" Type="http://schemas.openxmlformats.org/officeDocument/2006/relationships/slideLayout" Target="../slideLayouts/slideLayout11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emf"/><Relationship Id="rId2" Type="http://schemas.openxmlformats.org/officeDocument/2006/relationships/package" Target="../embeddings/Microsoft_Word_Document99.docx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emf"/><Relationship Id="rId2" Type="http://schemas.openxmlformats.org/officeDocument/2006/relationships/package" Target="../embeddings/Microsoft_Word_Document100.docx"/><Relationship Id="rId1" Type="http://schemas.openxmlformats.org/officeDocument/2006/relationships/slideLayout" Target="../slideLayouts/slideLayout11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emf"/><Relationship Id="rId2" Type="http://schemas.openxmlformats.org/officeDocument/2006/relationships/package" Target="../embeddings/Microsoft_Word_Document101.docx"/><Relationship Id="rId1" Type="http://schemas.openxmlformats.org/officeDocument/2006/relationships/slideLayout" Target="../slideLayouts/slideLayout11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emf"/><Relationship Id="rId2" Type="http://schemas.openxmlformats.org/officeDocument/2006/relationships/package" Target="../embeddings/Microsoft_Word_Document102.docx"/><Relationship Id="rId1" Type="http://schemas.openxmlformats.org/officeDocument/2006/relationships/slideLayout" Target="../slideLayouts/slideLayout11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03.docx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12.emf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emf"/><Relationship Id="rId2" Type="http://schemas.openxmlformats.org/officeDocument/2006/relationships/package" Target="../embeddings/Microsoft_Word_Document104.docx"/><Relationship Id="rId1" Type="http://schemas.openxmlformats.org/officeDocument/2006/relationships/slideLayout" Target="../slideLayouts/slideLayout11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emf"/><Relationship Id="rId2" Type="http://schemas.openxmlformats.org/officeDocument/2006/relationships/package" Target="../embeddings/Microsoft_Word_Document105.docx"/><Relationship Id="rId1" Type="http://schemas.openxmlformats.org/officeDocument/2006/relationships/slideLayout" Target="../slideLayouts/slideLayout11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emf"/><Relationship Id="rId2" Type="http://schemas.openxmlformats.org/officeDocument/2006/relationships/package" Target="../embeddings/Microsoft_Word_Document106.docx"/><Relationship Id="rId1" Type="http://schemas.openxmlformats.org/officeDocument/2006/relationships/slideLayout" Target="../slideLayouts/slideLayout11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emf"/><Relationship Id="rId2" Type="http://schemas.openxmlformats.org/officeDocument/2006/relationships/package" Target="../embeddings/Microsoft_Word_Document107.docx"/><Relationship Id="rId1" Type="http://schemas.openxmlformats.org/officeDocument/2006/relationships/slideLayout" Target="../slideLayouts/slideLayout11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emf"/><Relationship Id="rId2" Type="http://schemas.openxmlformats.org/officeDocument/2006/relationships/package" Target="../embeddings/Microsoft_Word_Document108.docx"/><Relationship Id="rId1" Type="http://schemas.openxmlformats.org/officeDocument/2006/relationships/slideLayout" Target="../slideLayouts/slideLayout11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emf"/><Relationship Id="rId2" Type="http://schemas.openxmlformats.org/officeDocument/2006/relationships/package" Target="../embeddings/Microsoft_Word_Document109.docx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emf"/><Relationship Id="rId2" Type="http://schemas.openxmlformats.org/officeDocument/2006/relationships/package" Target="../embeddings/Microsoft_Word_Document110.docx"/><Relationship Id="rId1" Type="http://schemas.openxmlformats.org/officeDocument/2006/relationships/slideLayout" Target="../slideLayouts/slideLayout11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emf"/><Relationship Id="rId2" Type="http://schemas.openxmlformats.org/officeDocument/2006/relationships/package" Target="../embeddings/Microsoft_Word_Document111.docx"/><Relationship Id="rId1" Type="http://schemas.openxmlformats.org/officeDocument/2006/relationships/slideLayout" Target="../slideLayouts/slideLayout11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emf"/><Relationship Id="rId2" Type="http://schemas.openxmlformats.org/officeDocument/2006/relationships/package" Target="../embeddings/Microsoft_Word_Document112.docx"/><Relationship Id="rId1" Type="http://schemas.openxmlformats.org/officeDocument/2006/relationships/slideLayout" Target="../slideLayouts/slideLayout11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13.docx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22.emf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emf"/><Relationship Id="rId2" Type="http://schemas.openxmlformats.org/officeDocument/2006/relationships/package" Target="../embeddings/Microsoft_Word_Document114.docx"/><Relationship Id="rId1" Type="http://schemas.openxmlformats.org/officeDocument/2006/relationships/slideLayout" Target="../slideLayouts/slideLayout11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emf"/><Relationship Id="rId2" Type="http://schemas.openxmlformats.org/officeDocument/2006/relationships/package" Target="../embeddings/Microsoft_Word_Document115.docx"/><Relationship Id="rId1" Type="http://schemas.openxmlformats.org/officeDocument/2006/relationships/slideLayout" Target="../slideLayouts/slideLayout11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emf"/><Relationship Id="rId2" Type="http://schemas.openxmlformats.org/officeDocument/2006/relationships/package" Target="../embeddings/Microsoft_Word_Document116.docx"/><Relationship Id="rId1" Type="http://schemas.openxmlformats.org/officeDocument/2006/relationships/slideLayout" Target="../slideLayouts/slideLayout11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emf"/><Relationship Id="rId2" Type="http://schemas.openxmlformats.org/officeDocument/2006/relationships/package" Target="../embeddings/Microsoft_Word_Document117.docx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package" Target="../embeddings/Microsoft_Word_Document2.docx"/><Relationship Id="rId1" Type="http://schemas.openxmlformats.org/officeDocument/2006/relationships/slideLayout" Target="../slideLayouts/slideLayout11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emf"/><Relationship Id="rId2" Type="http://schemas.openxmlformats.org/officeDocument/2006/relationships/package" Target="../embeddings/Microsoft_Word_Document118.docx"/><Relationship Id="rId1" Type="http://schemas.openxmlformats.org/officeDocument/2006/relationships/slideLayout" Target="../slideLayouts/slideLayout11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11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emf"/><Relationship Id="rId2" Type="http://schemas.openxmlformats.org/officeDocument/2006/relationships/package" Target="../embeddings/Microsoft_Word_Document119.docx"/><Relationship Id="rId1" Type="http://schemas.openxmlformats.org/officeDocument/2006/relationships/slideLayout" Target="../slideLayouts/slideLayout11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20.docx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30.emf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emf"/><Relationship Id="rId2" Type="http://schemas.openxmlformats.org/officeDocument/2006/relationships/package" Target="../embeddings/Microsoft_Word_Document121.docx"/><Relationship Id="rId1" Type="http://schemas.openxmlformats.org/officeDocument/2006/relationships/slideLayout" Target="../slideLayouts/slideLayout11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emf"/><Relationship Id="rId2" Type="http://schemas.openxmlformats.org/officeDocument/2006/relationships/package" Target="../embeddings/Microsoft_Word_Document122.docx"/><Relationship Id="rId1" Type="http://schemas.openxmlformats.org/officeDocument/2006/relationships/slideLayout" Target="../slideLayouts/slideLayout11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emf"/><Relationship Id="rId2" Type="http://schemas.openxmlformats.org/officeDocument/2006/relationships/package" Target="../embeddings/Microsoft_Word_Document123.docx"/><Relationship Id="rId1" Type="http://schemas.openxmlformats.org/officeDocument/2006/relationships/slideLayout" Target="../slideLayouts/slideLayout11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emf"/><Relationship Id="rId2" Type="http://schemas.openxmlformats.org/officeDocument/2006/relationships/package" Target="../embeddings/Microsoft_Word_Document124.docx"/><Relationship Id="rId1" Type="http://schemas.openxmlformats.org/officeDocument/2006/relationships/slideLayout" Target="../slideLayouts/slideLayout11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emf"/><Relationship Id="rId2" Type="http://schemas.openxmlformats.org/officeDocument/2006/relationships/package" Target="../embeddings/Microsoft_Word_Document125.docx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3.docx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2.emf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emf"/><Relationship Id="rId2" Type="http://schemas.openxmlformats.org/officeDocument/2006/relationships/package" Target="../embeddings/Microsoft_Word_Document126.docx"/><Relationship Id="rId1" Type="http://schemas.openxmlformats.org/officeDocument/2006/relationships/slideLayout" Target="../slideLayouts/slideLayout11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emf"/><Relationship Id="rId2" Type="http://schemas.openxmlformats.org/officeDocument/2006/relationships/package" Target="../embeddings/Microsoft_Word_Document127.docx"/><Relationship Id="rId1" Type="http://schemas.openxmlformats.org/officeDocument/2006/relationships/slideLayout" Target="../slideLayouts/slideLayout11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emf"/><Relationship Id="rId2" Type="http://schemas.openxmlformats.org/officeDocument/2006/relationships/package" Target="../embeddings/Microsoft_Word_Document128.docx"/><Relationship Id="rId1" Type="http://schemas.openxmlformats.org/officeDocument/2006/relationships/slideLayout" Target="../slideLayouts/slideLayout11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emf"/><Relationship Id="rId2" Type="http://schemas.openxmlformats.org/officeDocument/2006/relationships/package" Target="../embeddings/Microsoft_Word_Document129.docx"/><Relationship Id="rId1" Type="http://schemas.openxmlformats.org/officeDocument/2006/relationships/slideLayout" Target="../slideLayouts/slideLayout11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emf"/><Relationship Id="rId2" Type="http://schemas.openxmlformats.org/officeDocument/2006/relationships/package" Target="../embeddings/Microsoft_Word_Document130.docx"/><Relationship Id="rId1" Type="http://schemas.openxmlformats.org/officeDocument/2006/relationships/slideLayout" Target="../slideLayouts/slideLayout11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emf"/><Relationship Id="rId2" Type="http://schemas.openxmlformats.org/officeDocument/2006/relationships/package" Target="../embeddings/Microsoft_Word_Document131.docx"/><Relationship Id="rId1" Type="http://schemas.openxmlformats.org/officeDocument/2006/relationships/slideLayout" Target="../slideLayouts/slideLayout11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emf"/><Relationship Id="rId2" Type="http://schemas.openxmlformats.org/officeDocument/2006/relationships/package" Target="../embeddings/Microsoft_Word_Document132.docx"/><Relationship Id="rId1" Type="http://schemas.openxmlformats.org/officeDocument/2006/relationships/slideLayout" Target="../slideLayouts/slideLayout11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33.docx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43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package" Target="../embeddings/Microsoft_Word_Document4.docx"/><Relationship Id="rId1" Type="http://schemas.openxmlformats.org/officeDocument/2006/relationships/slideLayout" Target="../slideLayouts/slideLayout11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emf"/><Relationship Id="rId2" Type="http://schemas.openxmlformats.org/officeDocument/2006/relationships/package" Target="../embeddings/Microsoft_Word_Document134.docx"/><Relationship Id="rId1" Type="http://schemas.openxmlformats.org/officeDocument/2006/relationships/slideLayout" Target="../slideLayouts/slideLayout11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emf"/><Relationship Id="rId2" Type="http://schemas.openxmlformats.org/officeDocument/2006/relationships/package" Target="../embeddings/Microsoft_Word_Document135.docx"/><Relationship Id="rId1" Type="http://schemas.openxmlformats.org/officeDocument/2006/relationships/slideLayout" Target="../slideLayouts/slideLayout11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emf"/><Relationship Id="rId2" Type="http://schemas.openxmlformats.org/officeDocument/2006/relationships/package" Target="../embeddings/Microsoft_Word_Document136.docx"/><Relationship Id="rId1" Type="http://schemas.openxmlformats.org/officeDocument/2006/relationships/slideLayout" Target="../slideLayouts/slideLayout11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emf"/><Relationship Id="rId2" Type="http://schemas.openxmlformats.org/officeDocument/2006/relationships/package" Target="../embeddings/Microsoft_Word_Document137.docx"/><Relationship Id="rId1" Type="http://schemas.openxmlformats.org/officeDocument/2006/relationships/slideLayout" Target="../slideLayouts/slideLayout11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emf"/><Relationship Id="rId2" Type="http://schemas.openxmlformats.org/officeDocument/2006/relationships/package" Target="../embeddings/Microsoft_Word_Document138.docx"/><Relationship Id="rId1" Type="http://schemas.openxmlformats.org/officeDocument/2006/relationships/slideLayout" Target="../slideLayouts/slideLayout11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39.docx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49.emf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emf"/><Relationship Id="rId2" Type="http://schemas.openxmlformats.org/officeDocument/2006/relationships/package" Target="../embeddings/Microsoft_Word_Document140.docx"/><Relationship Id="rId1" Type="http://schemas.openxmlformats.org/officeDocument/2006/relationships/slideLayout" Target="../slideLayouts/slideLayout11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emf"/><Relationship Id="rId2" Type="http://schemas.openxmlformats.org/officeDocument/2006/relationships/package" Target="../embeddings/Microsoft_Word_Document141.docx"/><Relationship Id="rId1" Type="http://schemas.openxmlformats.org/officeDocument/2006/relationships/slideLayout" Target="../slideLayouts/slideLayout11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emf"/><Relationship Id="rId2" Type="http://schemas.openxmlformats.org/officeDocument/2006/relationships/package" Target="../embeddings/Microsoft_Word_Document142.docx"/><Relationship Id="rId1" Type="http://schemas.openxmlformats.org/officeDocument/2006/relationships/slideLayout" Target="../slideLayouts/slideLayout11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emf"/><Relationship Id="rId2" Type="http://schemas.openxmlformats.org/officeDocument/2006/relationships/package" Target="../embeddings/Microsoft_Word_Document143.docx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package" Target="../embeddings/Microsoft_Word_Document5.docx"/><Relationship Id="rId1" Type="http://schemas.openxmlformats.org/officeDocument/2006/relationships/slideLayout" Target="../slideLayouts/slideLayout11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44.docx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54.emf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emf"/><Relationship Id="rId2" Type="http://schemas.openxmlformats.org/officeDocument/2006/relationships/package" Target="../embeddings/Microsoft_Word_Document145.docx"/><Relationship Id="rId1" Type="http://schemas.openxmlformats.org/officeDocument/2006/relationships/slideLayout" Target="../slideLayouts/slideLayout11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emf"/><Relationship Id="rId2" Type="http://schemas.openxmlformats.org/officeDocument/2006/relationships/package" Target="../embeddings/Microsoft_Word_Document146.docx"/><Relationship Id="rId1" Type="http://schemas.openxmlformats.org/officeDocument/2006/relationships/slideLayout" Target="../slideLayouts/slideLayout11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emf"/><Relationship Id="rId2" Type="http://schemas.openxmlformats.org/officeDocument/2006/relationships/package" Target="../embeddings/Microsoft_Word_Document147.docx"/><Relationship Id="rId1" Type="http://schemas.openxmlformats.org/officeDocument/2006/relationships/slideLayout" Target="../slideLayouts/slideLayout11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emf"/><Relationship Id="rId2" Type="http://schemas.openxmlformats.org/officeDocument/2006/relationships/package" Target="../embeddings/Microsoft_Word_Document148.docx"/><Relationship Id="rId1" Type="http://schemas.openxmlformats.org/officeDocument/2006/relationships/slideLayout" Target="../slideLayouts/slideLayout11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emf"/><Relationship Id="rId2" Type="http://schemas.openxmlformats.org/officeDocument/2006/relationships/package" Target="../embeddings/Microsoft_Word_Document149.docx"/><Relationship Id="rId1" Type="http://schemas.openxmlformats.org/officeDocument/2006/relationships/slideLayout" Target="../slideLayouts/slideLayout11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emf"/><Relationship Id="rId2" Type="http://schemas.openxmlformats.org/officeDocument/2006/relationships/package" Target="../embeddings/Microsoft_Word_Document150.docx"/><Relationship Id="rId1" Type="http://schemas.openxmlformats.org/officeDocument/2006/relationships/slideLayout" Target="../slideLayouts/slideLayout11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package" Target="../embeddings/Microsoft_Word_Document6.docx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package" Target="../embeddings/Microsoft_Word_Document7.docx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package" Target="../embeddings/Microsoft_Word_Document8.docx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package" Target="../embeddings/Microsoft_Word_Document9.docx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package" Target="../embeddings/Microsoft_Word_Document10.docx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package" Target="../embeddings/Microsoft_Word_Document11.docx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package" Target="../embeddings/Microsoft_Word_Document12.docx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package" Target="../embeddings/Microsoft_Word_Document13.docx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package" Target="../embeddings/Microsoft_Word_Document14.docx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package" Target="../embeddings/Microsoft_Word_Document15.docx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package" Target="../embeddings/Microsoft_Word_Document.docx"/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package" Target="../embeddings/Microsoft_Word_Document16.docx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package" Target="../embeddings/Microsoft_Word_Document17.docx"/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package" Target="../embeddings/Microsoft_Word_Document18.docx"/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package" Target="../embeddings/Microsoft_Word_Document19.docx"/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package" Target="../embeddings/Microsoft_Word_Document20.docx"/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package" Target="../embeddings/Microsoft_Word_Document21.docx"/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package" Target="../embeddings/Microsoft_Word_Document22.docx"/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package" Target="../embeddings/Microsoft_Word_Document23.docx"/><Relationship Id="rId1" Type="http://schemas.openxmlformats.org/officeDocument/2006/relationships/slideLayout" Target="../slideLayouts/slideLayout1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package" Target="../embeddings/Microsoft_Word_Document24.docx"/><Relationship Id="rId1" Type="http://schemas.openxmlformats.org/officeDocument/2006/relationships/slideLayout" Target="../slideLayouts/slideLayout1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package" Target="../embeddings/Microsoft_Word_Document25.docx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package" Target="../embeddings/Microsoft_Word_Document1.docx"/><Relationship Id="rId1" Type="http://schemas.openxmlformats.org/officeDocument/2006/relationships/slideLayout" Target="../slideLayouts/slideLayout1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package" Target="../embeddings/Microsoft_Word_Document26.docx"/><Relationship Id="rId1" Type="http://schemas.openxmlformats.org/officeDocument/2006/relationships/slideLayout" Target="../slideLayouts/slideLayout1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package" Target="../embeddings/Microsoft_Word_Document27.docx"/><Relationship Id="rId1" Type="http://schemas.openxmlformats.org/officeDocument/2006/relationships/slideLayout" Target="../slideLayouts/slideLayout1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package" Target="../embeddings/Microsoft_Word_Document28.docx"/><Relationship Id="rId1" Type="http://schemas.openxmlformats.org/officeDocument/2006/relationships/slideLayout" Target="../slideLayouts/slideLayout1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package" Target="../embeddings/Microsoft_Word_Document29.docx"/><Relationship Id="rId1" Type="http://schemas.openxmlformats.org/officeDocument/2006/relationships/slideLayout" Target="../slideLayouts/slideLayout1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package" Target="../embeddings/Microsoft_Word_Document30.docx"/><Relationship Id="rId1" Type="http://schemas.openxmlformats.org/officeDocument/2006/relationships/slideLayout" Target="../slideLayouts/slideLayout1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package" Target="../embeddings/Microsoft_Word_Document31.docx"/><Relationship Id="rId1" Type="http://schemas.openxmlformats.org/officeDocument/2006/relationships/slideLayout" Target="../slideLayouts/slideLayout1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package" Target="../embeddings/Microsoft_Word_Document32.docx"/><Relationship Id="rId1" Type="http://schemas.openxmlformats.org/officeDocument/2006/relationships/slideLayout" Target="../slideLayouts/slideLayout1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package" Target="../embeddings/Microsoft_Word_Document33.docx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3.emf"/><Relationship Id="rId4" Type="http://schemas.openxmlformats.org/officeDocument/2006/relationships/package" Target="../embeddings/Microsoft_Word_Document34.docx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package" Target="../embeddings/Microsoft_Word_Document35.docx"/><Relationship Id="rId1" Type="http://schemas.openxmlformats.org/officeDocument/2006/relationships/slideLayout" Target="../slideLayouts/slideLayout1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package" Target="../embeddings/Microsoft_Word_Document36.docx"/><Relationship Id="rId1" Type="http://schemas.openxmlformats.org/officeDocument/2006/relationships/slideLayout" Target="../slideLayouts/slideLayout1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package" Target="../embeddings/Microsoft_Word_Document37.docx"/><Relationship Id="rId1" Type="http://schemas.openxmlformats.org/officeDocument/2006/relationships/slideLayout" Target="../slideLayouts/slideLayout1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package" Target="../embeddings/Microsoft_Word_Document38.docx"/><Relationship Id="rId1" Type="http://schemas.openxmlformats.org/officeDocument/2006/relationships/slideLayout" Target="../slideLayouts/slideLayout1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package" Target="../embeddings/Microsoft_Word_Document39.docx"/><Relationship Id="rId1" Type="http://schemas.openxmlformats.org/officeDocument/2006/relationships/slideLayout" Target="../slideLayouts/slideLayout1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package" Target="../embeddings/Microsoft_Word_Document40.docx"/><Relationship Id="rId1" Type="http://schemas.openxmlformats.org/officeDocument/2006/relationships/slideLayout" Target="../slideLayouts/slideLayout1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package" Target="../embeddings/Microsoft_Word_Document41.docx"/><Relationship Id="rId1" Type="http://schemas.openxmlformats.org/officeDocument/2006/relationships/slideLayout" Target="../slideLayouts/slideLayout1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package" Target="../embeddings/Microsoft_Word_Document42.docx"/><Relationship Id="rId1" Type="http://schemas.openxmlformats.org/officeDocument/2006/relationships/slideLayout" Target="../slideLayouts/slideLayout1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package" Target="../embeddings/Microsoft_Word_Document43.docx"/><Relationship Id="rId1" Type="http://schemas.openxmlformats.org/officeDocument/2006/relationships/slideLayout" Target="../slideLayouts/slideLayout1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package" Target="../embeddings/Microsoft_Word_Document44.docx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package" Target="../embeddings/Microsoft_Word_Document45.docx"/><Relationship Id="rId1" Type="http://schemas.openxmlformats.org/officeDocument/2006/relationships/slideLayout" Target="../slideLayouts/slideLayout1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package" Target="../embeddings/Microsoft_Word_Document46.docx"/><Relationship Id="rId1" Type="http://schemas.openxmlformats.org/officeDocument/2006/relationships/slideLayout" Target="../slideLayouts/slideLayout1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package" Target="../embeddings/Microsoft_Word_Document47.docx"/><Relationship Id="rId1" Type="http://schemas.openxmlformats.org/officeDocument/2006/relationships/slideLayout" Target="../slideLayouts/slideLayout1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package" Target="../embeddings/Microsoft_Word_Document48.docx"/><Relationship Id="rId1" Type="http://schemas.openxmlformats.org/officeDocument/2006/relationships/slideLayout" Target="../slideLayouts/slideLayout1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package" Target="../embeddings/Microsoft_Word_Document49.docx"/><Relationship Id="rId1" Type="http://schemas.openxmlformats.org/officeDocument/2006/relationships/slideLayout" Target="../slideLayouts/slideLayout1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2" Type="http://schemas.openxmlformats.org/officeDocument/2006/relationships/package" Target="../embeddings/Microsoft_Word_Document50.docx"/><Relationship Id="rId1" Type="http://schemas.openxmlformats.org/officeDocument/2006/relationships/slideLayout" Target="../slideLayouts/slideLayout1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package" Target="../embeddings/Microsoft_Word_Document51.docx"/><Relationship Id="rId1" Type="http://schemas.openxmlformats.org/officeDocument/2006/relationships/slideLayout" Target="../slideLayouts/slideLayout1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package" Target="../embeddings/Microsoft_Word_Document52.docx"/><Relationship Id="rId1" Type="http://schemas.openxmlformats.org/officeDocument/2006/relationships/slideLayout" Target="../slideLayouts/slideLayout1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2" Type="http://schemas.openxmlformats.org/officeDocument/2006/relationships/package" Target="../embeddings/Microsoft_Word_Document53.docx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package" Target="../embeddings/Microsoft_Word_Document54.docx"/><Relationship Id="rId1" Type="http://schemas.openxmlformats.org/officeDocument/2006/relationships/slideLayout" Target="../slideLayouts/slideLayout1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2" Type="http://schemas.openxmlformats.org/officeDocument/2006/relationships/package" Target="../embeddings/Microsoft_Word_Document55.docx"/><Relationship Id="rId1" Type="http://schemas.openxmlformats.org/officeDocument/2006/relationships/slideLayout" Target="../slideLayouts/slideLayout1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2" Type="http://schemas.openxmlformats.org/officeDocument/2006/relationships/package" Target="../embeddings/Microsoft_Word_Document56.docx"/><Relationship Id="rId1" Type="http://schemas.openxmlformats.org/officeDocument/2006/relationships/slideLayout" Target="../slideLayouts/slideLayout1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package" Target="../embeddings/Microsoft_Word_Document57.docx"/><Relationship Id="rId1" Type="http://schemas.openxmlformats.org/officeDocument/2006/relationships/slideLayout" Target="../slideLayouts/slideLayout1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package" Target="../embeddings/Microsoft_Word_Document58.docx"/><Relationship Id="rId1" Type="http://schemas.openxmlformats.org/officeDocument/2006/relationships/slideLayout" Target="../slideLayouts/slideLayout1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2" Type="http://schemas.openxmlformats.org/officeDocument/2006/relationships/package" Target="../embeddings/Microsoft_Word_Document59.docx"/><Relationship Id="rId1" Type="http://schemas.openxmlformats.org/officeDocument/2006/relationships/slideLayout" Target="../slideLayouts/slideLayout1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emf"/><Relationship Id="rId2" Type="http://schemas.openxmlformats.org/officeDocument/2006/relationships/package" Target="../embeddings/Microsoft_Word_Document60.docx"/><Relationship Id="rId1" Type="http://schemas.openxmlformats.org/officeDocument/2006/relationships/slideLayout" Target="../slideLayouts/slideLayout1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emf"/><Relationship Id="rId2" Type="http://schemas.openxmlformats.org/officeDocument/2006/relationships/package" Target="../embeddings/Microsoft_Word_Document61.docx"/><Relationship Id="rId1" Type="http://schemas.openxmlformats.org/officeDocument/2006/relationships/slideLayout" Target="../slideLayouts/slideLayout11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emf"/><Relationship Id="rId2" Type="http://schemas.openxmlformats.org/officeDocument/2006/relationships/package" Target="../embeddings/Microsoft_Word_Document62.docx"/><Relationship Id="rId1" Type="http://schemas.openxmlformats.org/officeDocument/2006/relationships/slideLayout" Target="../slideLayouts/slideLayout1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emf"/><Relationship Id="rId2" Type="http://schemas.openxmlformats.org/officeDocument/2006/relationships/package" Target="../embeddings/Microsoft_Word_Document63.docx"/><Relationship Id="rId1" Type="http://schemas.openxmlformats.org/officeDocument/2006/relationships/slideLayout" Target="../slideLayouts/slideLayout1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emf"/><Relationship Id="rId2" Type="http://schemas.openxmlformats.org/officeDocument/2006/relationships/package" Target="../embeddings/Microsoft_Word_Document64.docx"/><Relationship Id="rId1" Type="http://schemas.openxmlformats.org/officeDocument/2006/relationships/slideLayout" Target="../slideLayouts/slideLayout1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emf"/><Relationship Id="rId2" Type="http://schemas.openxmlformats.org/officeDocument/2006/relationships/package" Target="../embeddings/Microsoft_Word_Document65.docx"/><Relationship Id="rId1" Type="http://schemas.openxmlformats.org/officeDocument/2006/relationships/slideLayout" Target="../slideLayouts/slideLayout1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emf"/><Relationship Id="rId2" Type="http://schemas.openxmlformats.org/officeDocument/2006/relationships/package" Target="../embeddings/Microsoft_Word_Document66.docx"/><Relationship Id="rId1" Type="http://schemas.openxmlformats.org/officeDocument/2006/relationships/slideLayout" Target="../slideLayouts/slideLayout11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package" Target="../embeddings/Microsoft_Word_Document67.docx"/><Relationship Id="rId1" Type="http://schemas.openxmlformats.org/officeDocument/2006/relationships/slideLayout" Target="../slideLayouts/slideLayout11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emf"/><Relationship Id="rId2" Type="http://schemas.openxmlformats.org/officeDocument/2006/relationships/package" Target="../embeddings/Microsoft_Word_Document68.docx"/><Relationship Id="rId1" Type="http://schemas.openxmlformats.org/officeDocument/2006/relationships/slideLayout" Target="../slideLayouts/slideLayout11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emf"/><Relationship Id="rId2" Type="http://schemas.openxmlformats.org/officeDocument/2006/relationships/package" Target="../embeddings/Microsoft_Word_Document69.docx"/><Relationship Id="rId1" Type="http://schemas.openxmlformats.org/officeDocument/2006/relationships/slideLayout" Target="../slideLayouts/slideLayout11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emf"/><Relationship Id="rId2" Type="http://schemas.openxmlformats.org/officeDocument/2006/relationships/package" Target="../embeddings/Microsoft_Word_Document70.docx"/><Relationship Id="rId1" Type="http://schemas.openxmlformats.org/officeDocument/2006/relationships/slideLayout" Target="../slideLayouts/slideLayout11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emf"/><Relationship Id="rId2" Type="http://schemas.openxmlformats.org/officeDocument/2006/relationships/package" Target="../embeddings/Microsoft_Word_Document71.docx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emf"/><Relationship Id="rId2" Type="http://schemas.openxmlformats.org/officeDocument/2006/relationships/package" Target="../embeddings/Microsoft_Word_Document72.docx"/><Relationship Id="rId1" Type="http://schemas.openxmlformats.org/officeDocument/2006/relationships/slideLayout" Target="../slideLayouts/slideLayout11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emf"/><Relationship Id="rId2" Type="http://schemas.openxmlformats.org/officeDocument/2006/relationships/package" Target="../embeddings/Microsoft_Word_Document73.docx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83.emf"/><Relationship Id="rId4" Type="http://schemas.openxmlformats.org/officeDocument/2006/relationships/package" Target="../embeddings/Microsoft_Word_Document74.docx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emf"/><Relationship Id="rId2" Type="http://schemas.openxmlformats.org/officeDocument/2006/relationships/package" Target="../embeddings/Microsoft_Word_Document74.docx"/><Relationship Id="rId1" Type="http://schemas.openxmlformats.org/officeDocument/2006/relationships/slideLayout" Target="../slideLayouts/slideLayout11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emf"/><Relationship Id="rId2" Type="http://schemas.openxmlformats.org/officeDocument/2006/relationships/package" Target="../embeddings/Microsoft_Word_Document75.docx"/><Relationship Id="rId1" Type="http://schemas.openxmlformats.org/officeDocument/2006/relationships/slideLayout" Target="../slideLayouts/slideLayout11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emf"/><Relationship Id="rId2" Type="http://schemas.openxmlformats.org/officeDocument/2006/relationships/package" Target="../embeddings/Microsoft_Word_Document76.docx"/><Relationship Id="rId1" Type="http://schemas.openxmlformats.org/officeDocument/2006/relationships/slideLayout" Target="../slideLayouts/slideLayout11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emf"/><Relationship Id="rId2" Type="http://schemas.openxmlformats.org/officeDocument/2006/relationships/package" Target="../embeddings/Microsoft_Word_Document77.docx"/><Relationship Id="rId1" Type="http://schemas.openxmlformats.org/officeDocument/2006/relationships/slideLayout" Target="../slideLayouts/slideLayout11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emf"/><Relationship Id="rId2" Type="http://schemas.openxmlformats.org/officeDocument/2006/relationships/package" Target="../embeddings/Microsoft_Word_Document78.docx"/><Relationship Id="rId1" Type="http://schemas.openxmlformats.org/officeDocument/2006/relationships/slideLayout" Target="../slideLayouts/slideLayout11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emf"/><Relationship Id="rId2" Type="http://schemas.openxmlformats.org/officeDocument/2006/relationships/package" Target="../embeddings/Microsoft_Word_Document79.docx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39">
            <a:extLst>
              <a:ext uri="{FF2B5EF4-FFF2-40B4-BE49-F238E27FC236}">
                <a16:creationId xmlns:a16="http://schemas.microsoft.com/office/drawing/2014/main" id="{09073DB5-2152-4F2C-8FE7-11699B4E67A9}"/>
              </a:ext>
            </a:extLst>
          </p:cNvPr>
          <p:cNvSpPr txBox="1"/>
          <p:nvPr/>
        </p:nvSpPr>
        <p:spPr>
          <a:xfrm>
            <a:off x="3099170" y="1478420"/>
            <a:ext cx="2262123" cy="923314"/>
          </a:xfrm>
          <a:prstGeom prst="rect">
            <a:avLst/>
          </a:prstGeom>
          <a:noFill/>
        </p:spPr>
        <p:txBody>
          <a:bodyPr wrap="none" lIns="91423" tIns="45712" rIns="91423" bIns="45712" rtlCol="0">
            <a:spAutoFit/>
          </a:bodyPr>
          <a:lstStyle/>
          <a:p>
            <a:r>
              <a:rPr lang="zh-CN" altLang="en-US" sz="5400">
                <a:solidFill>
                  <a:srgbClr val="4472C4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第</a:t>
            </a:r>
            <a:r>
              <a:rPr lang="en-US" altLang="zh-CN" sz="5400">
                <a:solidFill>
                  <a:srgbClr val="4472C4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15</a:t>
            </a:r>
            <a:r>
              <a:rPr lang="zh-CN" altLang="en-US" sz="5400">
                <a:solidFill>
                  <a:srgbClr val="4472C4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章</a:t>
            </a:r>
            <a:endParaRPr lang="zh-CN" altLang="en-US" sz="5400" dirty="0">
              <a:solidFill>
                <a:srgbClr val="4472C4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1DC2954-D90A-460B-8EE6-0E8298F94365}"/>
              </a:ext>
            </a:extLst>
          </p:cNvPr>
          <p:cNvSpPr/>
          <p:nvPr/>
        </p:nvSpPr>
        <p:spPr>
          <a:xfrm>
            <a:off x="3106141" y="2719979"/>
            <a:ext cx="2544252" cy="800203"/>
          </a:xfrm>
          <a:prstGeom prst="rect">
            <a:avLst/>
          </a:prstGeom>
          <a:noFill/>
          <a:ln>
            <a:noFill/>
          </a:ln>
          <a:effectLst>
            <a:glow rad="1905000">
              <a:srgbClr val="F14124">
                <a:alpha val="40000"/>
              </a:srgbClr>
            </a:glow>
            <a:softEdge rad="1270000"/>
          </a:effectLst>
        </p:spPr>
        <p:txBody>
          <a:bodyPr wrap="none" lIns="91423" tIns="45712" rIns="91423" bIns="45712">
            <a:spAutoFit/>
          </a:bodyPr>
          <a:lstStyle/>
          <a:p>
            <a:pPr algn="ctr"/>
            <a:r>
              <a:rPr lang="zh-CN" altLang="en-US" sz="4600" b="1">
                <a:solidFill>
                  <a:srgbClr val="4472C4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预测方法</a:t>
            </a:r>
            <a:endParaRPr lang="zh-CN" altLang="en-US" sz="4600" b="1" dirty="0">
              <a:solidFill>
                <a:srgbClr val="4472C4"/>
              </a:solidFill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9720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3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70" accel="100000" fill="hold">
                                          <p:stCondLst>
                                            <p:cond delay="63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00"/>
                            </p:stCondLst>
                            <p:childTnLst>
                              <p:par>
                                <p:cTn id="12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文本框 2">
            <a:extLst>
              <a:ext uri="{FF2B5EF4-FFF2-40B4-BE49-F238E27FC236}">
                <a16:creationId xmlns:a16="http://schemas.microsoft.com/office/drawing/2014/main" id="{9911F4C1-6519-4CAE-9F08-19C623D690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2516" y="972640"/>
            <a:ext cx="11299370" cy="4832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/>
            <a:r>
              <a:rPr lang="zh-CN" altLang="en-US" sz="2800" b="1" dirty="0"/>
              <a:t>五、微分方程模型</a:t>
            </a:r>
          </a:p>
          <a:p>
            <a:pPr algn="just"/>
            <a:r>
              <a:rPr lang="zh-CN" altLang="en-US" sz="2800" b="1" dirty="0">
                <a:solidFill>
                  <a:srgbClr val="C00000"/>
                </a:solidFill>
              </a:rPr>
              <a:t>适用范围：</a:t>
            </a:r>
            <a:r>
              <a:rPr lang="zh-CN" altLang="en-US" sz="2800" b="1" dirty="0"/>
              <a:t>适用于基于相关原理的因果预测模型，大多是物理或几何方面的典型问题，假设条件，用数学符号表示规律，列出方程，求解的结果就是问题的答案。</a:t>
            </a:r>
          </a:p>
          <a:p>
            <a:pPr algn="just"/>
            <a:r>
              <a:rPr lang="zh-CN" altLang="en-US" sz="2800" b="1" dirty="0">
                <a:solidFill>
                  <a:srgbClr val="C00000"/>
                </a:solidFill>
              </a:rPr>
              <a:t>优点：</a:t>
            </a:r>
            <a:r>
              <a:rPr lang="zh-CN" altLang="en-US" sz="2800" b="1" dirty="0"/>
              <a:t>适用于短、中、长期的预测，既能反映内部规律以及事物的内在关系，也能够分析两个因素之间的相关关系，精度高便与改进。如传染病的预测模型、经济增长（或人口）的预测模型、</a:t>
            </a:r>
            <a:r>
              <a:rPr lang="en-US" altLang="zh-CN" sz="2800" b="1" dirty="0" err="1"/>
              <a:t>Lanchester</a:t>
            </a:r>
            <a:r>
              <a:rPr lang="zh-CN" altLang="en-US" sz="2800" b="1" dirty="0"/>
              <a:t>战争预测模型。</a:t>
            </a:r>
          </a:p>
          <a:p>
            <a:pPr algn="just"/>
            <a:r>
              <a:rPr lang="zh-CN" altLang="en-US" sz="2800" b="1" dirty="0">
                <a:solidFill>
                  <a:srgbClr val="C00000"/>
                </a:solidFill>
              </a:rPr>
              <a:t>缺点：</a:t>
            </a:r>
            <a:r>
              <a:rPr lang="zh-CN" altLang="en-US" sz="2800" b="1" dirty="0"/>
              <a:t>反应事物内部规律及其内在关系，但由于方程的建立是以局部规律的独立性假定为基础，</a:t>
            </a:r>
            <a:r>
              <a:rPr lang="zh-CN" altLang="en-US" sz="2800" b="1" dirty="0">
                <a:solidFill>
                  <a:srgbClr val="C00000"/>
                </a:solidFill>
              </a:rPr>
              <a:t>当作为长期预测时，误差较大，</a:t>
            </a:r>
            <a:r>
              <a:rPr lang="zh-CN" altLang="en-US" sz="2800" b="1" dirty="0"/>
              <a:t>且微分方程的解比较难以得到。</a:t>
            </a: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3DF7DC0-9AEC-4FC3-AD92-1B7907AC0806}"/>
              </a:ext>
            </a:extLst>
          </p:cNvPr>
          <p:cNvSpPr txBox="1"/>
          <p:nvPr/>
        </p:nvSpPr>
        <p:spPr>
          <a:xfrm>
            <a:off x="1612083" y="546298"/>
            <a:ext cx="896783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200" b="1">
                <a:solidFill>
                  <a:srgbClr val="319095"/>
                </a:solidFill>
              </a:rPr>
              <a:t>15.3.3  </a:t>
            </a:r>
            <a:r>
              <a:rPr lang="zh-CN" altLang="zh-CN" sz="4200" b="1">
                <a:solidFill>
                  <a:srgbClr val="319095"/>
                </a:solidFill>
              </a:rPr>
              <a:t>转移概率的渐近性质</a:t>
            </a:r>
            <a:r>
              <a:rPr lang="en-US" altLang="zh-CN" sz="4200" b="1">
                <a:solidFill>
                  <a:srgbClr val="319095"/>
                </a:solidFill>
              </a:rPr>
              <a:t>—</a:t>
            </a:r>
            <a:r>
              <a:rPr lang="zh-CN" altLang="zh-CN" sz="4200" b="1">
                <a:solidFill>
                  <a:srgbClr val="319095"/>
                </a:solidFill>
              </a:rPr>
              <a:t>极限概率分布</a:t>
            </a:r>
            <a:endParaRPr lang="zh-CN" altLang="en-US" sz="4200" b="1" dirty="0">
              <a:solidFill>
                <a:srgbClr val="319095"/>
              </a:solidFill>
            </a:endParaRPr>
          </a:p>
        </p:txBody>
      </p:sp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53883868"/>
              </p:ext>
            </p:extLst>
          </p:nvPr>
        </p:nvGraphicFramePr>
        <p:xfrm>
          <a:off x="1881193" y="2054227"/>
          <a:ext cx="8085137" cy="4505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4559555" progId="Word.Document.12">
                  <p:embed/>
                </p:oleObj>
              </mc:Choice>
              <mc:Fallback>
                <p:oleObj name="Document" r:id="rId2" imgW="8153322" imgH="45595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881193" y="2054227"/>
                        <a:ext cx="8085137" cy="4505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8218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07319864"/>
              </p:ext>
            </p:extLst>
          </p:nvPr>
        </p:nvGraphicFramePr>
        <p:xfrm>
          <a:off x="2054229" y="808041"/>
          <a:ext cx="7778751" cy="2836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73544" progId="Word.Document.12">
                  <p:embed/>
                </p:oleObj>
              </mc:Choice>
              <mc:Fallback>
                <p:oleObj name="Document" r:id="rId2" imgW="8129635" imgH="297354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054229" y="808041"/>
                        <a:ext cx="7778751" cy="28368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1591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17874143"/>
              </p:ext>
            </p:extLst>
          </p:nvPr>
        </p:nvGraphicFramePr>
        <p:xfrm>
          <a:off x="2055817" y="804866"/>
          <a:ext cx="7861300" cy="2811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4195" progId="Word.Document.12">
                  <p:embed/>
                </p:oleObj>
              </mc:Choice>
              <mc:Fallback>
                <p:oleObj name="Document" r:id="rId2" imgW="8129635" imgH="292419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055817" y="804866"/>
                        <a:ext cx="7861300" cy="28114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44830EED-2610-4606-AD82-C8224680D9B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0217702"/>
              </p:ext>
            </p:extLst>
          </p:nvPr>
        </p:nvGraphicFramePr>
        <p:xfrm>
          <a:off x="2054229" y="2212976"/>
          <a:ext cx="7778751" cy="3021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8129635" imgH="3171661" progId="Word.Document.12">
                  <p:embed/>
                </p:oleObj>
              </mc:Choice>
              <mc:Fallback>
                <p:oleObj name="Document" r:id="rId4" imgW="8129635" imgH="3171661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054229" y="2212976"/>
                        <a:ext cx="7778751" cy="30210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35906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5505684"/>
              </p:ext>
            </p:extLst>
          </p:nvPr>
        </p:nvGraphicFramePr>
        <p:xfrm>
          <a:off x="2206629" y="592936"/>
          <a:ext cx="7778751" cy="5672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947089" progId="Word.Document.12">
                  <p:embed/>
                </p:oleObj>
              </mc:Choice>
              <mc:Fallback>
                <p:oleObj name="Document" r:id="rId2" imgW="8129635" imgH="5947089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206629" y="592936"/>
                        <a:ext cx="7778751" cy="5672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71042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59307931"/>
              </p:ext>
            </p:extLst>
          </p:nvPr>
        </p:nvGraphicFramePr>
        <p:xfrm>
          <a:off x="2054229" y="808044"/>
          <a:ext cx="7778751" cy="4797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017744" progId="Word.Document.12">
                  <p:embed/>
                </p:oleObj>
              </mc:Choice>
              <mc:Fallback>
                <p:oleObj name="Document" r:id="rId2" imgW="8129635" imgH="501774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054229" y="808044"/>
                        <a:ext cx="7778751" cy="47974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91293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62324272"/>
              </p:ext>
            </p:extLst>
          </p:nvPr>
        </p:nvGraphicFramePr>
        <p:xfrm>
          <a:off x="2054229" y="808041"/>
          <a:ext cx="7778751" cy="3776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964846" progId="Word.Document.12">
                  <p:embed/>
                </p:oleObj>
              </mc:Choice>
              <mc:Fallback>
                <p:oleObj name="Document" r:id="rId2" imgW="8129635" imgH="3964846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054229" y="808041"/>
                        <a:ext cx="7778751" cy="37766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59726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0299008"/>
              </p:ext>
            </p:extLst>
          </p:nvPr>
        </p:nvGraphicFramePr>
        <p:xfrm>
          <a:off x="2054229" y="808043"/>
          <a:ext cx="7778751" cy="2782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4195" progId="Word.Document.12">
                  <p:embed/>
                </p:oleObj>
              </mc:Choice>
              <mc:Fallback>
                <p:oleObj name="Document" r:id="rId2" imgW="8129635" imgH="292419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054229" y="808043"/>
                        <a:ext cx="7778751" cy="27828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49531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50296243"/>
              </p:ext>
            </p:extLst>
          </p:nvPr>
        </p:nvGraphicFramePr>
        <p:xfrm>
          <a:off x="2054229" y="808040"/>
          <a:ext cx="7778751" cy="4160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361078" progId="Word.Document.12">
                  <p:embed/>
                </p:oleObj>
              </mc:Choice>
              <mc:Fallback>
                <p:oleObj name="Document" r:id="rId2" imgW="8129635" imgH="4361078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054229" y="808040"/>
                        <a:ext cx="7778751" cy="41608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78529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84688095"/>
              </p:ext>
            </p:extLst>
          </p:nvPr>
        </p:nvGraphicFramePr>
        <p:xfrm>
          <a:off x="2054229" y="808043"/>
          <a:ext cx="7778751" cy="2782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4195" progId="Word.Document.12">
                  <p:embed/>
                </p:oleObj>
              </mc:Choice>
              <mc:Fallback>
                <p:oleObj name="Document" r:id="rId2" imgW="8129635" imgH="292419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054229" y="808043"/>
                        <a:ext cx="7778751" cy="27828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72767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A9DF730E-D84F-438C-A202-A7E5D3745BD9}"/>
              </a:ext>
            </a:extLst>
          </p:cNvPr>
          <p:cNvSpPr txBox="1"/>
          <p:nvPr/>
        </p:nvSpPr>
        <p:spPr>
          <a:xfrm>
            <a:off x="1935484" y="938577"/>
            <a:ext cx="8079377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711817" algn="just"/>
            <a:r>
              <a:rPr lang="zh-CN" altLang="zh-CN" sz="2800" b="1" kern="100">
                <a:latin typeface="Times New Roman" panose="02020603050405020304" pitchFamily="18" charset="0"/>
                <a:ea typeface="华文楷体" panose="02010600040101010101" pitchFamily="2" charset="-122"/>
              </a:rPr>
              <a:t>编写如下的</a:t>
            </a:r>
            <a:r>
              <a:rPr lang="en-US" altLang="zh-CN" sz="2800" b="1" kern="100">
                <a:latin typeface="Times New Roman" panose="02020603050405020304" pitchFamily="18" charset="0"/>
                <a:ea typeface="华文楷体" panose="02010600040101010101" pitchFamily="2" charset="-122"/>
              </a:rPr>
              <a:t>Matlab</a:t>
            </a:r>
            <a:r>
              <a:rPr lang="zh-CN" altLang="zh-CN" sz="2800" b="1" kern="100">
                <a:latin typeface="Times New Roman" panose="02020603050405020304" pitchFamily="18" charset="0"/>
                <a:ea typeface="华文楷体" panose="02010600040101010101" pitchFamily="2" charset="-122"/>
              </a:rPr>
              <a:t>程序：</a:t>
            </a:r>
            <a:endParaRPr lang="zh-CN" altLang="zh-CN" sz="2800" kern="10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693"/>
            <a:r>
              <a:rPr lang="en-US" altLang="zh-CN" sz="2800" b="1" kern="0">
                <a:latin typeface="Times New Roman" panose="02020603050405020304" pitchFamily="18" charset="0"/>
                <a:ea typeface="华文楷体" panose="02010600040101010101" pitchFamily="2" charset="-122"/>
              </a:rPr>
              <a:t>p=[0.8 0.1 0.1;0.5 0.1 0.4;0.5 0.3 0.2]; p=sym(p);</a:t>
            </a:r>
            <a:endParaRPr lang="zh-CN" altLang="zh-CN" sz="2800" kern="10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693"/>
            <a:r>
              <a:rPr lang="en-US" altLang="zh-CN" sz="2800" b="1" kern="0">
                <a:latin typeface="Times New Roman" panose="02020603050405020304" pitchFamily="18" charset="0"/>
                <a:ea typeface="华文楷体" panose="02010600040101010101" pitchFamily="2" charset="-122"/>
              </a:rPr>
              <a:t>a=[p'-eye(3);ones(1,3)];  %</a:t>
            </a:r>
            <a:r>
              <a:rPr lang="zh-CN" altLang="zh-CN" sz="2800" b="1" kern="0">
                <a:latin typeface="Times New Roman" panose="02020603050405020304" pitchFamily="18" charset="0"/>
                <a:ea typeface="华文楷体" panose="02010600040101010101" pitchFamily="2" charset="-122"/>
              </a:rPr>
              <a:t>构造方程组</a:t>
            </a:r>
            <a:r>
              <a:rPr lang="en-US" altLang="zh-CN" sz="2800" b="1" kern="0">
                <a:latin typeface="Times New Roman" panose="02020603050405020304" pitchFamily="18" charset="0"/>
                <a:ea typeface="华文楷体" panose="02010600040101010101" pitchFamily="2" charset="-122"/>
              </a:rPr>
              <a:t>ax=b</a:t>
            </a:r>
            <a:r>
              <a:rPr lang="zh-CN" altLang="zh-CN" sz="2800" b="1" kern="0">
                <a:latin typeface="Times New Roman" panose="02020603050405020304" pitchFamily="18" charset="0"/>
                <a:ea typeface="华文楷体" panose="02010600040101010101" pitchFamily="2" charset="-122"/>
              </a:rPr>
              <a:t>的系数矩阵 </a:t>
            </a:r>
            <a:endParaRPr lang="zh-CN" altLang="zh-CN" sz="2800" kern="10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693"/>
            <a:r>
              <a:rPr lang="en-US" altLang="zh-CN" sz="2800" b="1" kern="0">
                <a:latin typeface="Times New Roman" panose="02020603050405020304" pitchFamily="18" charset="0"/>
                <a:ea typeface="华文楷体" panose="02010600040101010101" pitchFamily="2" charset="-122"/>
              </a:rPr>
              <a:t>b=[zeros(3,1);1];  %</a:t>
            </a:r>
            <a:r>
              <a:rPr lang="zh-CN" altLang="zh-CN" sz="2800" b="1" kern="0">
                <a:latin typeface="Times New Roman" panose="02020603050405020304" pitchFamily="18" charset="0"/>
                <a:ea typeface="华文楷体" panose="02010600040101010101" pitchFamily="2" charset="-122"/>
              </a:rPr>
              <a:t>构造方程组</a:t>
            </a:r>
            <a:r>
              <a:rPr lang="en-US" altLang="zh-CN" sz="2800" b="1" kern="0">
                <a:latin typeface="Times New Roman" panose="02020603050405020304" pitchFamily="18" charset="0"/>
                <a:ea typeface="华文楷体" panose="02010600040101010101" pitchFamily="2" charset="-122"/>
              </a:rPr>
              <a:t>ax=b</a:t>
            </a:r>
            <a:r>
              <a:rPr lang="zh-CN" altLang="zh-CN" sz="2800" b="1" kern="0">
                <a:latin typeface="Times New Roman" panose="02020603050405020304" pitchFamily="18" charset="0"/>
                <a:ea typeface="华文楷体" panose="02010600040101010101" pitchFamily="2" charset="-122"/>
              </a:rPr>
              <a:t>的常数项列</a:t>
            </a:r>
            <a:endParaRPr lang="zh-CN" altLang="zh-CN" sz="2800" kern="10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693"/>
            <a:r>
              <a:rPr lang="en-US" altLang="zh-CN" sz="2800" b="1" kern="0">
                <a:latin typeface="Times New Roman" panose="02020603050405020304" pitchFamily="18" charset="0"/>
                <a:ea typeface="华文楷体" panose="02010600040101010101" pitchFamily="2" charset="-122"/>
              </a:rPr>
              <a:t>p_limit=a\b  %</a:t>
            </a:r>
            <a:r>
              <a:rPr lang="zh-CN" altLang="zh-CN" sz="2800" b="1" kern="0">
                <a:latin typeface="Times New Roman" panose="02020603050405020304" pitchFamily="18" charset="0"/>
                <a:ea typeface="华文楷体" panose="02010600040101010101" pitchFamily="2" charset="-122"/>
              </a:rPr>
              <a:t>求方程组的解</a:t>
            </a:r>
            <a:endParaRPr lang="zh-CN" altLang="zh-CN" sz="2800" kern="1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179026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文本框 2">
            <a:extLst>
              <a:ext uri="{FF2B5EF4-FFF2-40B4-BE49-F238E27FC236}">
                <a16:creationId xmlns:a16="http://schemas.microsoft.com/office/drawing/2014/main" id="{3A0B5CAA-A660-38FA-8219-44C5F2426F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5394" y="948378"/>
            <a:ext cx="10602685" cy="4832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800" b="1" dirty="0"/>
              <a:t>六、神经元网络</a:t>
            </a:r>
          </a:p>
          <a:p>
            <a:r>
              <a:rPr lang="zh-CN" altLang="en-US" sz="2800" b="1" dirty="0">
                <a:solidFill>
                  <a:srgbClr val="C00000"/>
                </a:solidFill>
              </a:rPr>
              <a:t>适用范围：</a:t>
            </a:r>
            <a:r>
              <a:rPr lang="zh-CN" altLang="en-US" sz="2800" b="1" dirty="0"/>
              <a:t>在控制与优化、预测与管理、模式识别与图像处理、通信等方面有十分广泛的应用。数学建模中常用的是</a:t>
            </a:r>
            <a:r>
              <a:rPr lang="en-US" altLang="zh-CN" sz="2800" b="1" dirty="0"/>
              <a:t>BP</a:t>
            </a:r>
            <a:r>
              <a:rPr lang="zh-CN" altLang="en-US" sz="2800" b="1" dirty="0"/>
              <a:t>神经网络和径向基函数神经网络的原理，及其在预测中的应用。</a:t>
            </a:r>
            <a:r>
              <a:rPr lang="zh-CN" altLang="en-US" sz="2800" b="1" dirty="0">
                <a:solidFill>
                  <a:srgbClr val="C00000"/>
                </a:solidFill>
              </a:rPr>
              <a:t>针对大样本的内部机理复杂的数据的未来预测．</a:t>
            </a:r>
            <a:endParaRPr lang="en-US" altLang="zh-CN" sz="2800" b="1" dirty="0">
              <a:solidFill>
                <a:srgbClr val="C00000"/>
              </a:solidFill>
            </a:endParaRPr>
          </a:p>
          <a:p>
            <a:r>
              <a:rPr lang="zh-CN" altLang="en-US" sz="2800" b="1" dirty="0">
                <a:solidFill>
                  <a:srgbClr val="C00000"/>
                </a:solidFill>
              </a:rPr>
              <a:t>优点：</a:t>
            </a:r>
            <a:r>
              <a:rPr lang="zh-CN" altLang="en-US" sz="2800" b="1" dirty="0"/>
              <a:t>多层前向</a:t>
            </a:r>
            <a:r>
              <a:rPr lang="en-US" altLang="zh-CN" sz="2800" b="1" dirty="0"/>
              <a:t>BP</a:t>
            </a:r>
            <a:r>
              <a:rPr lang="zh-CN" altLang="en-US" sz="2800" b="1" dirty="0"/>
              <a:t>网络适用于求解内部机制复杂的问题，有一定的推广、概括能力。</a:t>
            </a:r>
            <a:endParaRPr lang="en-US" altLang="zh-CN" sz="2800" b="1" dirty="0"/>
          </a:p>
          <a:p>
            <a:r>
              <a:rPr lang="zh-CN" altLang="en-US" sz="2800" b="1" dirty="0">
                <a:solidFill>
                  <a:srgbClr val="C00000"/>
                </a:solidFill>
              </a:rPr>
              <a:t>缺点：</a:t>
            </a:r>
            <a:r>
              <a:rPr lang="zh-CN" altLang="en-US" sz="2800" b="1" dirty="0"/>
              <a:t>多层前向</a:t>
            </a:r>
            <a:r>
              <a:rPr lang="en-US" altLang="zh-CN" sz="2800" b="1" dirty="0"/>
              <a:t>BP</a:t>
            </a:r>
            <a:r>
              <a:rPr lang="zh-CN" altLang="en-US" sz="2800" b="1" dirty="0"/>
              <a:t>网络学习速度较慢，训练失败的可能性较大。</a:t>
            </a:r>
          </a:p>
          <a:p>
            <a:r>
              <a:rPr lang="en-US" altLang="zh-CN" sz="2800" dirty="0"/>
              <a:t>BP</a:t>
            </a:r>
            <a:r>
              <a:rPr lang="zh-CN" altLang="en-US" sz="2800" dirty="0"/>
              <a:t>神经网络拓扑结构及其训练模式。</a:t>
            </a:r>
          </a:p>
          <a:p>
            <a:r>
              <a:rPr lang="en-US" altLang="zh-CN" sz="2800" dirty="0"/>
              <a:t>RBF</a:t>
            </a:r>
            <a:r>
              <a:rPr lang="zh-CN" altLang="en-US" sz="2800" dirty="0"/>
              <a:t>神经网络结构及其学习算法。</a:t>
            </a:r>
          </a:p>
          <a:p>
            <a:r>
              <a:rPr lang="zh-CN" altLang="en-US" sz="2800" dirty="0"/>
              <a:t>模型案例：预测某水库的年径流量和因子特征值</a:t>
            </a: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66685618"/>
              </p:ext>
            </p:extLst>
          </p:nvPr>
        </p:nvGraphicFramePr>
        <p:xfrm>
          <a:off x="2094778" y="680905"/>
          <a:ext cx="7861300" cy="2811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4195" progId="Word.Document.12">
                  <p:embed/>
                </p:oleObj>
              </mc:Choice>
              <mc:Fallback>
                <p:oleObj name="Document" r:id="rId2" imgW="8129635" imgH="292419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094778" y="680905"/>
                        <a:ext cx="7861300" cy="28114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文本框 4">
            <a:extLst>
              <a:ext uri="{FF2B5EF4-FFF2-40B4-BE49-F238E27FC236}">
                <a16:creationId xmlns:a16="http://schemas.microsoft.com/office/drawing/2014/main" id="{AAE860D3-0B4B-4BEC-BBA9-78BEA1E14888}"/>
              </a:ext>
            </a:extLst>
          </p:cNvPr>
          <p:cNvSpPr txBox="1"/>
          <p:nvPr/>
        </p:nvSpPr>
        <p:spPr>
          <a:xfrm>
            <a:off x="2235928" y="2244865"/>
            <a:ext cx="7861299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66693" algn="just"/>
            <a:r>
              <a:rPr lang="en-US" altLang="zh-CN" sz="2800" b="1" kern="0">
                <a:solidFill>
                  <a:srgbClr val="000000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clc,clear, format rat</a:t>
            </a:r>
            <a:endParaRPr lang="zh-CN" altLang="zh-CN" sz="2800" kern="10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693" algn="just"/>
            <a:r>
              <a:rPr lang="en-US" altLang="zh-CN" sz="2800" b="1" kern="0">
                <a:solidFill>
                  <a:srgbClr val="000000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p=[0.8 0.1 0.1;0.5 0.1 0.4;0.5 0.3 0.2];</a:t>
            </a:r>
            <a:endParaRPr lang="zh-CN" altLang="zh-CN" sz="2800" kern="10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693" algn="just"/>
            <a:r>
              <a:rPr lang="en-US" altLang="zh-CN" sz="2800" b="1" kern="0">
                <a:solidFill>
                  <a:srgbClr val="000000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[v,d]=eigs(p',1)  %</a:t>
            </a:r>
            <a:r>
              <a:rPr lang="zh-CN" altLang="zh-CN" sz="2800" b="1" kern="0">
                <a:solidFill>
                  <a:srgbClr val="000000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求最大特征值及对应的特征向量</a:t>
            </a:r>
            <a:endParaRPr lang="zh-CN" altLang="zh-CN" sz="2800" kern="10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693" algn="just"/>
            <a:r>
              <a:rPr lang="en-US" altLang="zh-CN" sz="2800" b="1" kern="0">
                <a:solidFill>
                  <a:srgbClr val="000000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p=v/sum(v)  %</a:t>
            </a:r>
            <a:r>
              <a:rPr lang="zh-CN" altLang="zh-CN" sz="2800" b="1" kern="0">
                <a:solidFill>
                  <a:srgbClr val="000000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把最大特征值对应的特征向量化成概率向量</a:t>
            </a:r>
            <a:endParaRPr lang="zh-CN" altLang="zh-CN" sz="2800" kern="10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en-US" altLang="zh-CN" sz="2800" b="1">
                <a:solidFill>
                  <a:srgbClr val="000000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format  %</a:t>
            </a:r>
            <a:r>
              <a:rPr lang="zh-CN" altLang="zh-CN" sz="2800" b="1">
                <a:solidFill>
                  <a:srgbClr val="00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恢复到短小数的显示格式</a:t>
            </a:r>
            <a:endParaRPr lang="zh-CN" altLang="en-US" sz="2800"/>
          </a:p>
        </p:txBody>
      </p:sp>
    </p:spTree>
    <p:extLst>
      <p:ext uri="{BB962C8B-B14F-4D97-AF65-F5344CB8AC3E}">
        <p14:creationId xmlns:p14="http://schemas.microsoft.com/office/powerpoint/2010/main" val="4116104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30695774"/>
              </p:ext>
            </p:extLst>
          </p:nvPr>
        </p:nvGraphicFramePr>
        <p:xfrm>
          <a:off x="2054229" y="808039"/>
          <a:ext cx="7778751" cy="302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171661" progId="Word.Document.12">
                  <p:embed/>
                </p:oleObj>
              </mc:Choice>
              <mc:Fallback>
                <p:oleObj name="Document" r:id="rId2" imgW="8129635" imgH="3171661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054229" y="808039"/>
                        <a:ext cx="7778751" cy="3022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>
            <a:extLst>
              <a:ext uri="{FF2B5EF4-FFF2-40B4-BE49-F238E27FC236}">
                <a16:creationId xmlns:a16="http://schemas.microsoft.com/office/drawing/2014/main" id="{CDB6AFFF-C5B9-776C-5580-75E70C41050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19953565"/>
              </p:ext>
            </p:extLst>
          </p:nvPr>
        </p:nvGraphicFramePr>
        <p:xfrm>
          <a:off x="1574296" y="3712905"/>
          <a:ext cx="7778751" cy="2782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8129635" imgH="2924195" progId="Word.Document.12">
                  <p:embed/>
                </p:oleObj>
              </mc:Choice>
              <mc:Fallback>
                <p:oleObj name="Document" r:id="rId4" imgW="8129635" imgH="292419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74296" y="3712905"/>
                        <a:ext cx="7778751" cy="27828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02277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92301970"/>
              </p:ext>
            </p:extLst>
          </p:nvPr>
        </p:nvGraphicFramePr>
        <p:xfrm>
          <a:off x="2055817" y="804866"/>
          <a:ext cx="7861300" cy="2811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4195" progId="Word.Document.12">
                  <p:embed/>
                </p:oleObj>
              </mc:Choice>
              <mc:Fallback>
                <p:oleObj name="Document" r:id="rId2" imgW="8129635" imgH="292419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055817" y="804866"/>
                        <a:ext cx="7861300" cy="28114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12864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98048717"/>
              </p:ext>
            </p:extLst>
          </p:nvPr>
        </p:nvGraphicFramePr>
        <p:xfrm>
          <a:off x="2054229" y="808040"/>
          <a:ext cx="7778751" cy="4160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361078" progId="Word.Document.12">
                  <p:embed/>
                </p:oleObj>
              </mc:Choice>
              <mc:Fallback>
                <p:oleObj name="Document" r:id="rId2" imgW="8129635" imgH="4361078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054229" y="808040"/>
                        <a:ext cx="7778751" cy="41608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83900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32892753"/>
              </p:ext>
            </p:extLst>
          </p:nvPr>
        </p:nvGraphicFramePr>
        <p:xfrm>
          <a:off x="639688" y="1348581"/>
          <a:ext cx="7778751" cy="4160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361078" progId="Word.Document.12">
                  <p:embed/>
                </p:oleObj>
              </mc:Choice>
              <mc:Fallback>
                <p:oleObj name="Document" r:id="rId2" imgW="8129635" imgH="4361078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39688" y="1348581"/>
                        <a:ext cx="7778751" cy="41608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>
            <a:extLst>
              <a:ext uri="{FF2B5EF4-FFF2-40B4-BE49-F238E27FC236}">
                <a16:creationId xmlns:a16="http://schemas.microsoft.com/office/drawing/2014/main" id="{4A591ED4-0083-AF66-8FEF-F8588D4E5C0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52327616"/>
              </p:ext>
            </p:extLst>
          </p:nvPr>
        </p:nvGraphicFramePr>
        <p:xfrm>
          <a:off x="5398609" y="2399403"/>
          <a:ext cx="7778751" cy="2782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8129635" imgH="2924195" progId="Word.Document.12">
                  <p:embed/>
                </p:oleObj>
              </mc:Choice>
              <mc:Fallback>
                <p:oleObj name="Document" r:id="rId4" imgW="8129635" imgH="292419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398609" y="2399403"/>
                        <a:ext cx="7778751" cy="27828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11114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78354831"/>
              </p:ext>
            </p:extLst>
          </p:nvPr>
        </p:nvGraphicFramePr>
        <p:xfrm>
          <a:off x="2054227" y="808039"/>
          <a:ext cx="8202613" cy="454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586010" imgH="4755013" progId="Word.Document.12">
                  <p:embed/>
                </p:oleObj>
              </mc:Choice>
              <mc:Fallback>
                <p:oleObj name="Document" r:id="rId2" imgW="8586010" imgH="4755013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054227" y="808039"/>
                        <a:ext cx="8202613" cy="4546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3659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层">
            <a:extLst>
              <a:ext uri="{FF2B5EF4-FFF2-40B4-BE49-F238E27FC236}">
                <a16:creationId xmlns:a16="http://schemas.microsoft.com/office/drawing/2014/main" id="{74BAD145-AB42-4135-BB73-9ABB57E581AC}"/>
              </a:ext>
            </a:extLst>
          </p:cNvPr>
          <p:cNvSpPr txBox="1"/>
          <p:nvPr/>
        </p:nvSpPr>
        <p:spPr bwMode="auto">
          <a:xfrm>
            <a:off x="4960737" y="3111182"/>
            <a:ext cx="6706443" cy="830972"/>
          </a:xfrm>
          <a:prstGeom prst="rect">
            <a:avLst/>
          </a:prstGeom>
          <a:noFill/>
          <a:effectLst/>
        </p:spPr>
        <p:txBody>
          <a:bodyPr wrap="square" lIns="121899" tIns="60948" rIns="121899" bIns="60948">
            <a:spAutoFit/>
          </a:bodyPr>
          <a:lstStyle/>
          <a:p>
            <a:pPr algn="ctr" defTabSz="1219110">
              <a:defRPr/>
            </a:pPr>
            <a:r>
              <a:rPr lang="zh-CN" altLang="en-US" sz="46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时间序列</a:t>
            </a:r>
            <a:endParaRPr lang="zh-CN" altLang="en-US" sz="46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标题层">
            <a:extLst>
              <a:ext uri="{FF2B5EF4-FFF2-40B4-BE49-F238E27FC236}">
                <a16:creationId xmlns:a16="http://schemas.microsoft.com/office/drawing/2014/main" id="{A017B4FF-92DC-44DD-8AFD-8DA6C8A674C5}"/>
              </a:ext>
            </a:extLst>
          </p:cNvPr>
          <p:cNvSpPr txBox="1"/>
          <p:nvPr/>
        </p:nvSpPr>
        <p:spPr bwMode="auto">
          <a:xfrm>
            <a:off x="4960741" y="3171114"/>
            <a:ext cx="1434039" cy="861750"/>
          </a:xfrm>
          <a:prstGeom prst="rect">
            <a:avLst/>
          </a:prstGeom>
          <a:noFill/>
          <a:effectLst/>
        </p:spPr>
        <p:txBody>
          <a:bodyPr wrap="square" lIns="121899" tIns="60948" rIns="121899" bIns="60948">
            <a:spAutoFit/>
          </a:bodyPr>
          <a:lstStyle/>
          <a:p>
            <a:pPr algn="ctr" defTabSz="1219110">
              <a:defRPr/>
            </a:pPr>
            <a:r>
              <a:rPr lang="en-US" altLang="zh-CN" sz="48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04</a:t>
            </a:r>
            <a:endParaRPr lang="zh-CN" altLang="en-US" sz="4800" kern="0" dirty="0">
              <a:solidFill>
                <a:schemeClr val="tx1">
                  <a:lumMod val="85000"/>
                  <a:lumOff val="15000"/>
                </a:schemeClr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3595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0" grpId="0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3DF7DC0-9AEC-4FC3-AD92-1B7907AC0806}"/>
              </a:ext>
            </a:extLst>
          </p:cNvPr>
          <p:cNvSpPr txBox="1"/>
          <p:nvPr/>
        </p:nvSpPr>
        <p:spPr>
          <a:xfrm>
            <a:off x="1699864" y="559359"/>
            <a:ext cx="896813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200" b="1">
                <a:solidFill>
                  <a:srgbClr val="319095"/>
                </a:solidFill>
              </a:rPr>
              <a:t>15.4.1  </a:t>
            </a:r>
            <a:r>
              <a:rPr lang="zh-CN" altLang="zh-CN" sz="4200" b="1">
                <a:solidFill>
                  <a:srgbClr val="319095"/>
                </a:solidFill>
              </a:rPr>
              <a:t>平稳性</a:t>
            </a:r>
            <a:r>
              <a:rPr lang="en-US" altLang="zh-CN" sz="4200" b="1">
                <a:solidFill>
                  <a:srgbClr val="319095"/>
                </a:solidFill>
              </a:rPr>
              <a:t>Daniel</a:t>
            </a:r>
            <a:r>
              <a:rPr lang="zh-CN" altLang="zh-CN" sz="4200" b="1">
                <a:solidFill>
                  <a:srgbClr val="319095"/>
                </a:solidFill>
              </a:rPr>
              <a:t>检验</a:t>
            </a:r>
            <a:endParaRPr lang="zh-CN" altLang="en-US" sz="4200" b="1" dirty="0">
              <a:solidFill>
                <a:srgbClr val="319095"/>
              </a:solidFill>
            </a:endParaRPr>
          </a:p>
        </p:txBody>
      </p:sp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50548988"/>
              </p:ext>
            </p:extLst>
          </p:nvPr>
        </p:nvGraphicFramePr>
        <p:xfrm>
          <a:off x="2014541" y="1497015"/>
          <a:ext cx="8083551" cy="4479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4527856" progId="Word.Document.12">
                  <p:embed/>
                </p:oleObj>
              </mc:Choice>
              <mc:Fallback>
                <p:oleObj name="Document" r:id="rId2" imgW="8153322" imgH="4527856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014541" y="1497015"/>
                        <a:ext cx="8083551" cy="4479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6090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42957971"/>
              </p:ext>
            </p:extLst>
          </p:nvPr>
        </p:nvGraphicFramePr>
        <p:xfrm>
          <a:off x="2054229" y="808043"/>
          <a:ext cx="7778751" cy="3406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568253" progId="Word.Document.12">
                  <p:embed/>
                </p:oleObj>
              </mc:Choice>
              <mc:Fallback>
                <p:oleObj name="Document" r:id="rId2" imgW="8129635" imgH="3568253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054229" y="808043"/>
                        <a:ext cx="7778751" cy="34067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22249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55118416"/>
              </p:ext>
            </p:extLst>
          </p:nvPr>
        </p:nvGraphicFramePr>
        <p:xfrm>
          <a:off x="2054229" y="808040"/>
          <a:ext cx="7778751" cy="5248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495744" progId="Word.Document.12">
                  <p:embed/>
                </p:oleObj>
              </mc:Choice>
              <mc:Fallback>
                <p:oleObj name="Document" r:id="rId2" imgW="8129635" imgH="549574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054229" y="808040"/>
                        <a:ext cx="7778751" cy="5248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85279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文本框 3">
            <a:extLst>
              <a:ext uri="{FF2B5EF4-FFF2-40B4-BE49-F238E27FC236}">
                <a16:creationId xmlns:a16="http://schemas.microsoft.com/office/drawing/2014/main" id="{D3A56007-4543-95DC-30F0-BC1EA29AB4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19288" y="1052517"/>
            <a:ext cx="8208963" cy="39703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/>
            <a:r>
              <a:rPr lang="zh-CN" altLang="en-US" sz="2800" b="1"/>
              <a:t>七、马尔可夫预测</a:t>
            </a:r>
          </a:p>
          <a:p>
            <a:pPr algn="just"/>
            <a:endParaRPr lang="zh-CN" altLang="en-US" sz="2800"/>
          </a:p>
          <a:p>
            <a:pPr algn="just"/>
            <a:r>
              <a:rPr lang="zh-CN" altLang="en-US" sz="2800" b="1">
                <a:solidFill>
                  <a:srgbClr val="C00000"/>
                </a:solidFill>
              </a:rPr>
              <a:t>适用范围：</a:t>
            </a:r>
            <a:r>
              <a:rPr lang="zh-CN" altLang="en-US" sz="2800" b="1"/>
              <a:t>某一系统在已知情况下，系统未来时刻的情况只与现在时刻有关，与历史数据无关的情况。</a:t>
            </a:r>
          </a:p>
          <a:p>
            <a:pPr algn="just"/>
            <a:endParaRPr lang="zh-CN" altLang="en-US" sz="2800"/>
          </a:p>
          <a:p>
            <a:pPr algn="just"/>
            <a:r>
              <a:rPr lang="zh-CN" altLang="en-US" sz="2800" b="1">
                <a:solidFill>
                  <a:srgbClr val="C00000"/>
                </a:solidFill>
              </a:rPr>
              <a:t>优点：</a:t>
            </a:r>
            <a:r>
              <a:rPr lang="zh-CN" altLang="en-US" sz="2800" b="1"/>
              <a:t>对过程的状态预测效果良好，可考虑用于生产现场危险状态的预测。</a:t>
            </a:r>
          </a:p>
          <a:p>
            <a:pPr algn="just"/>
            <a:endParaRPr lang="zh-CN" altLang="en-US" sz="2800"/>
          </a:p>
          <a:p>
            <a:pPr algn="just"/>
            <a:r>
              <a:rPr lang="zh-CN" altLang="en-US" sz="2800" b="1">
                <a:solidFill>
                  <a:srgbClr val="C00000"/>
                </a:solidFill>
              </a:rPr>
              <a:t>缺点：</a:t>
            </a:r>
            <a:r>
              <a:rPr lang="zh-CN" altLang="en-US" sz="2800" b="1"/>
              <a:t>不适宜于中长期预测。</a:t>
            </a: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67612279"/>
              </p:ext>
            </p:extLst>
          </p:nvPr>
        </p:nvGraphicFramePr>
        <p:xfrm>
          <a:off x="2054229" y="808042"/>
          <a:ext cx="7778751" cy="3605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772493" progId="Word.Document.12">
                  <p:embed/>
                </p:oleObj>
              </mc:Choice>
              <mc:Fallback>
                <p:oleObj name="Document" r:id="rId2" imgW="8129635" imgH="3772493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054229" y="808042"/>
                        <a:ext cx="7778751" cy="36052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53399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046280"/>
              </p:ext>
            </p:extLst>
          </p:nvPr>
        </p:nvGraphicFramePr>
        <p:xfrm>
          <a:off x="2206629" y="755792"/>
          <a:ext cx="7778751" cy="5672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936643" progId="Word.Document.12">
                  <p:embed/>
                </p:oleObj>
              </mc:Choice>
              <mc:Fallback>
                <p:oleObj name="Document" r:id="rId2" imgW="8129635" imgH="5936643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206629" y="755792"/>
                        <a:ext cx="7778751" cy="5672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73841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46906652"/>
              </p:ext>
            </p:extLst>
          </p:nvPr>
        </p:nvGraphicFramePr>
        <p:xfrm>
          <a:off x="2054229" y="808040"/>
          <a:ext cx="7778751" cy="4638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861052" progId="Word.Document.12">
                  <p:embed/>
                </p:oleObj>
              </mc:Choice>
              <mc:Fallback>
                <p:oleObj name="Document" r:id="rId2" imgW="8129635" imgH="4861052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054229" y="808040"/>
                        <a:ext cx="7778751" cy="4638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12193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3DF7DC0-9AEC-4FC3-AD92-1B7907AC0806}"/>
              </a:ext>
            </a:extLst>
          </p:cNvPr>
          <p:cNvSpPr txBox="1"/>
          <p:nvPr/>
        </p:nvSpPr>
        <p:spPr>
          <a:xfrm>
            <a:off x="1908872" y="574123"/>
            <a:ext cx="774022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200" b="1">
                <a:solidFill>
                  <a:srgbClr val="319095"/>
                </a:solidFill>
              </a:rPr>
              <a:t>15.4.2  </a:t>
            </a:r>
            <a:r>
              <a:rPr lang="zh-CN" altLang="zh-CN" sz="4200" b="1">
                <a:solidFill>
                  <a:srgbClr val="319095"/>
                </a:solidFill>
              </a:rPr>
              <a:t>税收收入</a:t>
            </a:r>
            <a:r>
              <a:rPr lang="en-US" altLang="zh-CN" sz="4200" b="1">
                <a:solidFill>
                  <a:srgbClr val="319095"/>
                </a:solidFill>
              </a:rPr>
              <a:t>AR</a:t>
            </a:r>
            <a:r>
              <a:rPr lang="zh-CN" altLang="zh-CN" sz="4200" b="1">
                <a:solidFill>
                  <a:srgbClr val="319095"/>
                </a:solidFill>
              </a:rPr>
              <a:t>预测模型</a:t>
            </a:r>
            <a:endParaRPr lang="zh-CN" altLang="en-US" sz="4200" b="1" dirty="0">
              <a:solidFill>
                <a:srgbClr val="319095"/>
              </a:solidFill>
            </a:endParaRPr>
          </a:p>
        </p:txBody>
      </p:sp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F9CD71D5-D49B-4ECC-AB36-39FBCF3AE90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86491348"/>
              </p:ext>
            </p:extLst>
          </p:nvPr>
        </p:nvGraphicFramePr>
        <p:xfrm>
          <a:off x="1908176" y="2081217"/>
          <a:ext cx="8162925" cy="35115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3" imgW="8548607" imgH="3686936" progId="Word.Document.12">
                  <p:embed/>
                </p:oleObj>
              </mc:Choice>
              <mc:Fallback>
                <p:oleObj name="Document" r:id="rId3" imgW="8548607" imgH="3686936" progId="Word.Document.12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F9CD71D5-D49B-4ECC-AB36-39FBCF3AE90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908176" y="2081217"/>
                        <a:ext cx="8162925" cy="351155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文本框 5">
            <a:extLst>
              <a:ext uri="{FF2B5EF4-FFF2-40B4-BE49-F238E27FC236}">
                <a16:creationId xmlns:a16="http://schemas.microsoft.com/office/drawing/2014/main" id="{7853DD38-8ADB-4DA9-95AB-17849D1D9115}"/>
              </a:ext>
            </a:extLst>
          </p:cNvPr>
          <p:cNvSpPr txBox="1"/>
          <p:nvPr/>
        </p:nvSpPr>
        <p:spPr>
          <a:xfrm>
            <a:off x="1908875" y="1427565"/>
            <a:ext cx="6316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0293B8"/>
                </a:solidFill>
              </a:rPr>
              <a:t>1.</a:t>
            </a:r>
            <a:r>
              <a:rPr lang="zh-CN" altLang="zh-CN" sz="3600" b="1">
                <a:solidFill>
                  <a:srgbClr val="0293B8"/>
                </a:solidFill>
              </a:rPr>
              <a:t>问题的提出</a:t>
            </a:r>
            <a:endParaRPr lang="en-US" altLang="zh-CN" sz="3600" b="1" dirty="0">
              <a:solidFill>
                <a:srgbClr val="0293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2307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79732562"/>
              </p:ext>
            </p:extLst>
          </p:nvPr>
        </p:nvGraphicFramePr>
        <p:xfrm>
          <a:off x="2054229" y="808043"/>
          <a:ext cx="7778751" cy="2782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4195" progId="Word.Document.12">
                  <p:embed/>
                </p:oleObj>
              </mc:Choice>
              <mc:Fallback>
                <p:oleObj name="Document" r:id="rId2" imgW="8129635" imgH="292419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054229" y="808043"/>
                        <a:ext cx="7778751" cy="27828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3790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D1171C8D-6327-4622-A38D-DA77EB5ED0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82056602"/>
              </p:ext>
            </p:extLst>
          </p:nvPr>
        </p:nvGraphicFramePr>
        <p:xfrm>
          <a:off x="2027241" y="1630364"/>
          <a:ext cx="8083551" cy="4810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4860691" progId="Word.Document.12">
                  <p:embed/>
                </p:oleObj>
              </mc:Choice>
              <mc:Fallback>
                <p:oleObj name="Document" r:id="rId2" imgW="8153322" imgH="4860691" progId="Word.Document.12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D1171C8D-6327-4622-A38D-DA77EB5ED0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027241" y="1630364"/>
                        <a:ext cx="8083551" cy="4810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B8DC3E65-1ED8-4E27-8166-5B4FC188AF4F}"/>
              </a:ext>
            </a:extLst>
          </p:cNvPr>
          <p:cNvSpPr txBox="1"/>
          <p:nvPr/>
        </p:nvSpPr>
        <p:spPr>
          <a:xfrm>
            <a:off x="1908875" y="772245"/>
            <a:ext cx="6316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0293B8"/>
                </a:solidFill>
              </a:rPr>
              <a:t>2.</a:t>
            </a:r>
            <a:r>
              <a:rPr lang="zh-CN" altLang="zh-CN" sz="3600" b="1">
                <a:solidFill>
                  <a:srgbClr val="0293B8"/>
                </a:solidFill>
              </a:rPr>
              <a:t>模型的构建</a:t>
            </a:r>
            <a:endParaRPr lang="zh-CN" altLang="en-US" sz="3600" b="1" dirty="0">
              <a:solidFill>
                <a:srgbClr val="0293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6335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02597857"/>
              </p:ext>
            </p:extLst>
          </p:nvPr>
        </p:nvGraphicFramePr>
        <p:xfrm>
          <a:off x="2055817" y="804866"/>
          <a:ext cx="7861300" cy="2811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4195" progId="Word.Document.12">
                  <p:embed/>
                </p:oleObj>
              </mc:Choice>
              <mc:Fallback>
                <p:oleObj name="Document" r:id="rId2" imgW="8129635" imgH="292419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055817" y="804866"/>
                        <a:ext cx="7861300" cy="28114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06731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16917346"/>
              </p:ext>
            </p:extLst>
          </p:nvPr>
        </p:nvGraphicFramePr>
        <p:xfrm>
          <a:off x="2055817" y="804866"/>
          <a:ext cx="7861300" cy="2811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306740" progId="Word.Document.12">
                  <p:embed/>
                </p:oleObj>
              </mc:Choice>
              <mc:Fallback>
                <p:oleObj name="Document" r:id="rId2" imgW="8129635" imgH="3306740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055817" y="804866"/>
                        <a:ext cx="7861300" cy="28114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39849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56914388"/>
              </p:ext>
            </p:extLst>
          </p:nvPr>
        </p:nvGraphicFramePr>
        <p:xfrm>
          <a:off x="2054229" y="808042"/>
          <a:ext cx="7778751" cy="303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184988" progId="Word.Document.12">
                  <p:embed/>
                </p:oleObj>
              </mc:Choice>
              <mc:Fallback>
                <p:oleObj name="Document" r:id="rId2" imgW="8129635" imgH="3184988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054229" y="808042"/>
                        <a:ext cx="7778751" cy="3035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4036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D1171C8D-6327-4622-A38D-DA77EB5ED0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19712613"/>
              </p:ext>
            </p:extLst>
          </p:nvPr>
        </p:nvGraphicFramePr>
        <p:xfrm>
          <a:off x="2028827" y="1624015"/>
          <a:ext cx="8188325" cy="3698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3702612" progId="Word.Document.12">
                  <p:embed/>
                </p:oleObj>
              </mc:Choice>
              <mc:Fallback>
                <p:oleObj name="Document" r:id="rId2" imgW="8153322" imgH="3702612" progId="Word.Document.12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D1171C8D-6327-4622-A38D-DA77EB5ED0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028827" y="1624015"/>
                        <a:ext cx="8188325" cy="3698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B8DC3E65-1ED8-4E27-8166-5B4FC188AF4F}"/>
              </a:ext>
            </a:extLst>
          </p:cNvPr>
          <p:cNvSpPr txBox="1"/>
          <p:nvPr/>
        </p:nvSpPr>
        <p:spPr>
          <a:xfrm>
            <a:off x="1908875" y="772245"/>
            <a:ext cx="6316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0293B8"/>
                </a:solidFill>
              </a:rPr>
              <a:t>3.</a:t>
            </a:r>
            <a:r>
              <a:rPr lang="zh-CN" altLang="zh-CN" sz="3600" b="1">
                <a:solidFill>
                  <a:srgbClr val="0293B8"/>
                </a:solidFill>
              </a:rPr>
              <a:t>模型的</a:t>
            </a:r>
            <a:r>
              <a:rPr lang="zh-CN" altLang="en-US" sz="3600" b="1">
                <a:solidFill>
                  <a:srgbClr val="0293B8"/>
                </a:solidFill>
              </a:rPr>
              <a:t>求解</a:t>
            </a:r>
            <a:endParaRPr lang="zh-CN" altLang="en-US" sz="3600" b="1" dirty="0">
              <a:solidFill>
                <a:srgbClr val="0293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6071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层">
            <a:extLst>
              <a:ext uri="{FF2B5EF4-FFF2-40B4-BE49-F238E27FC236}">
                <a16:creationId xmlns:a16="http://schemas.microsoft.com/office/drawing/2014/main" id="{74BAD145-AB42-4135-BB73-9ABB57E581AC}"/>
              </a:ext>
            </a:extLst>
          </p:cNvPr>
          <p:cNvSpPr txBox="1"/>
          <p:nvPr/>
        </p:nvSpPr>
        <p:spPr bwMode="auto">
          <a:xfrm>
            <a:off x="4960737" y="3171115"/>
            <a:ext cx="6706443" cy="830972"/>
          </a:xfrm>
          <a:prstGeom prst="rect">
            <a:avLst/>
          </a:prstGeom>
          <a:noFill/>
          <a:effectLst/>
        </p:spPr>
        <p:txBody>
          <a:bodyPr wrap="square" lIns="121899" tIns="60948" rIns="121899" bIns="60948">
            <a:spAutoFit/>
          </a:bodyPr>
          <a:lstStyle/>
          <a:p>
            <a:pPr algn="ctr" defTabSz="1219110">
              <a:defRPr/>
            </a:pPr>
            <a:r>
              <a:rPr lang="zh-CN" altLang="en-US" sz="46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微分方程模型</a:t>
            </a:r>
            <a:endParaRPr lang="zh-CN" altLang="en-US" sz="46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标题层">
            <a:extLst>
              <a:ext uri="{FF2B5EF4-FFF2-40B4-BE49-F238E27FC236}">
                <a16:creationId xmlns:a16="http://schemas.microsoft.com/office/drawing/2014/main" id="{A017B4FF-92DC-44DD-8AFD-8DA6C8A674C5}"/>
              </a:ext>
            </a:extLst>
          </p:cNvPr>
          <p:cNvSpPr txBox="1"/>
          <p:nvPr/>
        </p:nvSpPr>
        <p:spPr bwMode="auto">
          <a:xfrm>
            <a:off x="4960741" y="3171114"/>
            <a:ext cx="1434039" cy="861750"/>
          </a:xfrm>
          <a:prstGeom prst="rect">
            <a:avLst/>
          </a:prstGeom>
          <a:noFill/>
          <a:effectLst/>
        </p:spPr>
        <p:txBody>
          <a:bodyPr wrap="square" lIns="121899" tIns="60948" rIns="121899" bIns="60948">
            <a:spAutoFit/>
          </a:bodyPr>
          <a:lstStyle/>
          <a:p>
            <a:pPr algn="ctr" defTabSz="1219110">
              <a:defRPr/>
            </a:pPr>
            <a:r>
              <a:rPr lang="en-US" altLang="zh-CN" sz="48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01</a:t>
            </a:r>
            <a:endParaRPr lang="zh-CN" altLang="en-US" sz="4800" kern="0" dirty="0">
              <a:solidFill>
                <a:schemeClr val="tx1">
                  <a:lumMod val="85000"/>
                  <a:lumOff val="15000"/>
                </a:schemeClr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1189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0" grpId="0"/>
    </p:bld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85025488"/>
              </p:ext>
            </p:extLst>
          </p:nvPr>
        </p:nvGraphicFramePr>
        <p:xfrm>
          <a:off x="2054229" y="808042"/>
          <a:ext cx="7778751" cy="5168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409653" progId="Word.Document.12">
                  <p:embed/>
                </p:oleObj>
              </mc:Choice>
              <mc:Fallback>
                <p:oleObj name="Document" r:id="rId2" imgW="8129635" imgH="5409653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054229" y="808042"/>
                        <a:ext cx="7778751" cy="5168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1560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D1171C8D-6327-4622-A38D-DA77EB5ED0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25912165"/>
              </p:ext>
            </p:extLst>
          </p:nvPr>
        </p:nvGraphicFramePr>
        <p:xfrm>
          <a:off x="2028827" y="1624015"/>
          <a:ext cx="8188325" cy="3698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3702612" progId="Word.Document.12">
                  <p:embed/>
                </p:oleObj>
              </mc:Choice>
              <mc:Fallback>
                <p:oleObj name="Document" r:id="rId2" imgW="8153322" imgH="3702612" progId="Word.Document.12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D1171C8D-6327-4622-A38D-DA77EB5ED0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028827" y="1624015"/>
                        <a:ext cx="8188325" cy="3698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B8DC3E65-1ED8-4E27-8166-5B4FC188AF4F}"/>
              </a:ext>
            </a:extLst>
          </p:cNvPr>
          <p:cNvSpPr txBox="1"/>
          <p:nvPr/>
        </p:nvSpPr>
        <p:spPr>
          <a:xfrm>
            <a:off x="1908875" y="772245"/>
            <a:ext cx="6316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0293B8"/>
                </a:solidFill>
              </a:rPr>
              <a:t>4.</a:t>
            </a:r>
            <a:r>
              <a:rPr lang="zh-CN" altLang="zh-CN" sz="3600" b="1">
                <a:solidFill>
                  <a:srgbClr val="0293B8"/>
                </a:solidFill>
              </a:rPr>
              <a:t>模型的拓展</a:t>
            </a:r>
            <a:endParaRPr lang="zh-CN" altLang="en-US" sz="3600" b="1" dirty="0">
              <a:solidFill>
                <a:srgbClr val="0293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8628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13417752"/>
              </p:ext>
            </p:extLst>
          </p:nvPr>
        </p:nvGraphicFramePr>
        <p:xfrm>
          <a:off x="2055817" y="804866"/>
          <a:ext cx="7861300" cy="2811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4195" progId="Word.Document.12">
                  <p:embed/>
                </p:oleObj>
              </mc:Choice>
              <mc:Fallback>
                <p:oleObj name="Document" r:id="rId2" imgW="8129635" imgH="292419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055817" y="804866"/>
                        <a:ext cx="7861300" cy="28114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04692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5D272564-72A8-4F75-A29B-51F3A3A8BB81}"/>
              </a:ext>
            </a:extLst>
          </p:cNvPr>
          <p:cNvSpPr txBox="1"/>
          <p:nvPr/>
        </p:nvSpPr>
        <p:spPr>
          <a:xfrm>
            <a:off x="1661165" y="682017"/>
            <a:ext cx="8196943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76218" algn="just"/>
            <a:r>
              <a:rPr lang="zh-CN" altLang="zh-CN" sz="2000" b="1" kern="100">
                <a:latin typeface="Times New Roman" panose="02020603050405020304" pitchFamily="18" charset="0"/>
                <a:ea typeface="华文楷体" panose="02010600040101010101" pitchFamily="2" charset="-122"/>
              </a:rPr>
              <a:t>计算的</a:t>
            </a:r>
            <a:r>
              <a:rPr lang="en-US" altLang="zh-CN" sz="2000" b="1" kern="100">
                <a:latin typeface="Times New Roman" panose="02020603050405020304" pitchFamily="18" charset="0"/>
                <a:ea typeface="华文楷体" panose="02010600040101010101" pitchFamily="2" charset="-122"/>
              </a:rPr>
              <a:t>Matlab</a:t>
            </a:r>
            <a:r>
              <a:rPr lang="zh-CN" altLang="zh-CN" sz="2000" b="1" kern="100">
                <a:latin typeface="Times New Roman" panose="02020603050405020304" pitchFamily="18" charset="0"/>
                <a:ea typeface="华文楷体" panose="02010600040101010101" pitchFamily="2" charset="-122"/>
              </a:rPr>
              <a:t>程序如下：</a:t>
            </a:r>
            <a:endParaRPr lang="zh-CN" altLang="zh-CN" sz="2000" kern="10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18" algn="just"/>
            <a:r>
              <a:rPr lang="en-US" altLang="zh-CN" sz="2000" b="1" kern="100">
                <a:latin typeface="Times New Roman" panose="02020603050405020304" pitchFamily="18" charset="0"/>
                <a:ea typeface="华文楷体" panose="02010600040101010101" pitchFamily="2" charset="-122"/>
              </a:rPr>
              <a:t>clc, clear</a:t>
            </a:r>
            <a:endParaRPr lang="zh-CN" altLang="zh-CN" sz="2000" kern="10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18" algn="just"/>
            <a:r>
              <a:rPr lang="en-US" altLang="zh-CN" sz="2000" b="1" kern="100">
                <a:latin typeface="Times New Roman" panose="02020603050405020304" pitchFamily="18" charset="0"/>
                <a:ea typeface="华文楷体" panose="02010600040101010101" pitchFamily="2" charset="-122"/>
              </a:rPr>
              <a:t>a=[15.2	 15.9	18.7	22.4	26.9	28.3	30.5 ...</a:t>
            </a:r>
            <a:endParaRPr lang="zh-CN" altLang="zh-CN" sz="2000" kern="10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18" algn="just"/>
            <a:r>
              <a:rPr lang="en-US" altLang="zh-CN" sz="2000" b="1" kern="100">
                <a:latin typeface="Times New Roman" panose="02020603050405020304" pitchFamily="18" charset="0"/>
                <a:ea typeface="华文楷体" panose="02010600040101010101" pitchFamily="2" charset="-122"/>
              </a:rPr>
              <a:t>   33.8	 40.4	50.7	58	    66.7	81.2	83.4];</a:t>
            </a:r>
            <a:endParaRPr lang="zh-CN" altLang="zh-CN" sz="2000" kern="10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18" algn="just"/>
            <a:r>
              <a:rPr lang="en-US" altLang="zh-CN" sz="2000" b="1" kern="100">
                <a:latin typeface="Times New Roman" panose="02020603050405020304" pitchFamily="18" charset="0"/>
                <a:ea typeface="华文楷体" panose="02010600040101010101" pitchFamily="2" charset="-122"/>
              </a:rPr>
              <a:t>Rt=tiedrank(a)  %</a:t>
            </a:r>
            <a:r>
              <a:rPr lang="zh-CN" altLang="zh-CN" sz="2000" b="1" kern="100">
                <a:latin typeface="Times New Roman" panose="02020603050405020304" pitchFamily="18" charset="0"/>
                <a:ea typeface="华文楷体" panose="02010600040101010101" pitchFamily="2" charset="-122"/>
              </a:rPr>
              <a:t>求原始时间序列的秩</a:t>
            </a:r>
            <a:endParaRPr lang="zh-CN" altLang="zh-CN" sz="2000" kern="10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18" algn="just"/>
            <a:r>
              <a:rPr lang="en-US" altLang="zh-CN" sz="2000" b="1" kern="100">
                <a:latin typeface="Times New Roman" panose="02020603050405020304" pitchFamily="18" charset="0"/>
                <a:ea typeface="华文楷体" panose="02010600040101010101" pitchFamily="2" charset="-122"/>
              </a:rPr>
              <a:t>n=length(a); t=1:n; </a:t>
            </a:r>
            <a:endParaRPr lang="zh-CN" altLang="zh-CN" sz="2000" kern="10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18" algn="just"/>
            <a:r>
              <a:rPr lang="en-US" altLang="zh-CN" sz="2000" b="1" kern="100">
                <a:latin typeface="Times New Roman" panose="02020603050405020304" pitchFamily="18" charset="0"/>
                <a:ea typeface="华文楷体" panose="02010600040101010101" pitchFamily="2" charset="-122"/>
              </a:rPr>
              <a:t>Qs=1-6/(n*(n^2-1))*sum((t-Rt).^2)   %</a:t>
            </a:r>
            <a:r>
              <a:rPr lang="zh-CN" altLang="zh-CN" sz="2000" b="1" kern="100">
                <a:latin typeface="Times New Roman" panose="02020603050405020304" pitchFamily="18" charset="0"/>
                <a:ea typeface="华文楷体" panose="02010600040101010101" pitchFamily="2" charset="-122"/>
              </a:rPr>
              <a:t>计算</a:t>
            </a:r>
            <a:r>
              <a:rPr lang="en-US" altLang="zh-CN" sz="2000" b="1" kern="100">
                <a:latin typeface="Times New Roman" panose="02020603050405020304" pitchFamily="18" charset="0"/>
                <a:ea typeface="华文楷体" panose="02010600040101010101" pitchFamily="2" charset="-122"/>
              </a:rPr>
              <a:t>Qs</a:t>
            </a:r>
            <a:r>
              <a:rPr lang="zh-CN" altLang="zh-CN" sz="2000" b="1" kern="100">
                <a:latin typeface="Times New Roman" panose="02020603050405020304" pitchFamily="18" charset="0"/>
                <a:ea typeface="华文楷体" panose="02010600040101010101" pitchFamily="2" charset="-122"/>
              </a:rPr>
              <a:t>的值</a:t>
            </a:r>
            <a:endParaRPr lang="zh-CN" altLang="zh-CN" sz="2000" kern="10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18" algn="just"/>
            <a:r>
              <a:rPr lang="en-US" altLang="zh-CN" sz="2000" b="1" kern="100">
                <a:latin typeface="Times New Roman" panose="02020603050405020304" pitchFamily="18" charset="0"/>
                <a:ea typeface="华文楷体" panose="02010600040101010101" pitchFamily="2" charset="-122"/>
              </a:rPr>
              <a:t>T=Qs*sqrt(n-2)/sqrt(1-Qs^2)   %</a:t>
            </a:r>
            <a:r>
              <a:rPr lang="zh-CN" altLang="zh-CN" sz="2000" b="1" kern="100">
                <a:latin typeface="Times New Roman" panose="02020603050405020304" pitchFamily="18" charset="0"/>
                <a:ea typeface="华文楷体" panose="02010600040101010101" pitchFamily="2" charset="-122"/>
              </a:rPr>
              <a:t>计算</a:t>
            </a:r>
            <a:r>
              <a:rPr lang="en-US" altLang="zh-CN" sz="2000" b="1" kern="100">
                <a:latin typeface="Times New Roman" panose="02020603050405020304" pitchFamily="18" charset="0"/>
                <a:ea typeface="华文楷体" panose="02010600040101010101" pitchFamily="2" charset="-122"/>
              </a:rPr>
              <a:t>T</a:t>
            </a:r>
            <a:r>
              <a:rPr lang="zh-CN" altLang="zh-CN" sz="2000" b="1" kern="100">
                <a:latin typeface="Times New Roman" panose="02020603050405020304" pitchFamily="18" charset="0"/>
                <a:ea typeface="华文楷体" panose="02010600040101010101" pitchFamily="2" charset="-122"/>
              </a:rPr>
              <a:t>统计量的值</a:t>
            </a:r>
            <a:endParaRPr lang="zh-CN" altLang="zh-CN" sz="2000" kern="10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18" algn="just"/>
            <a:r>
              <a:rPr lang="en-US" altLang="zh-CN" sz="2000" b="1" kern="100">
                <a:latin typeface="Times New Roman" panose="02020603050405020304" pitchFamily="18" charset="0"/>
                <a:ea typeface="华文楷体" panose="02010600040101010101" pitchFamily="2" charset="-122"/>
              </a:rPr>
              <a:t>t_0=tinv(0.975,n-2)     %</a:t>
            </a:r>
            <a:r>
              <a:rPr lang="zh-CN" altLang="zh-CN" sz="2000" b="1" kern="100">
                <a:latin typeface="Times New Roman" panose="02020603050405020304" pitchFamily="18" charset="0"/>
                <a:ea typeface="华文楷体" panose="02010600040101010101" pitchFamily="2" charset="-122"/>
              </a:rPr>
              <a:t>计算上</a:t>
            </a:r>
            <a:r>
              <a:rPr lang="en-US" altLang="zh-CN" sz="2000" b="1" kern="100">
                <a:latin typeface="Times New Roman" panose="02020603050405020304" pitchFamily="18" charset="0"/>
                <a:ea typeface="华文楷体" panose="02010600040101010101" pitchFamily="2" charset="-122"/>
              </a:rPr>
              <a:t>alpha/2</a:t>
            </a:r>
            <a:r>
              <a:rPr lang="zh-CN" altLang="zh-CN" sz="2000" b="1" kern="100">
                <a:latin typeface="Times New Roman" panose="02020603050405020304" pitchFamily="18" charset="0"/>
                <a:ea typeface="华文楷体" panose="02010600040101010101" pitchFamily="2" charset="-122"/>
              </a:rPr>
              <a:t>分位数</a:t>
            </a:r>
            <a:endParaRPr lang="zh-CN" altLang="zh-CN" sz="2000" kern="10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18" algn="just"/>
            <a:r>
              <a:rPr lang="en-US" altLang="zh-CN" sz="2000" b="1" kern="100">
                <a:latin typeface="Times New Roman" panose="02020603050405020304" pitchFamily="18" charset="0"/>
                <a:ea typeface="华文楷体" panose="02010600040101010101" pitchFamily="2" charset="-122"/>
              </a:rPr>
              <a:t>b=diff(a);   %</a:t>
            </a:r>
            <a:r>
              <a:rPr lang="zh-CN" altLang="zh-CN" sz="2000" b="1" kern="100">
                <a:latin typeface="Times New Roman" panose="02020603050405020304" pitchFamily="18" charset="0"/>
                <a:ea typeface="华文楷体" panose="02010600040101010101" pitchFamily="2" charset="-122"/>
              </a:rPr>
              <a:t>求原始时间序列的一阶差分</a:t>
            </a:r>
            <a:endParaRPr lang="zh-CN" altLang="zh-CN" sz="2000" kern="10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18" algn="just"/>
            <a:r>
              <a:rPr lang="en-US" altLang="zh-CN" sz="2000" b="1" kern="100">
                <a:latin typeface="Times New Roman" panose="02020603050405020304" pitchFamily="18" charset="0"/>
                <a:ea typeface="华文楷体" panose="02010600040101010101" pitchFamily="2" charset="-122"/>
              </a:rPr>
              <a:t>m=ar(b,2,'ls')  %</a:t>
            </a:r>
            <a:r>
              <a:rPr lang="zh-CN" altLang="zh-CN" sz="2000" b="1" kern="100">
                <a:latin typeface="Times New Roman" panose="02020603050405020304" pitchFamily="18" charset="0"/>
                <a:ea typeface="华文楷体" panose="02010600040101010101" pitchFamily="2" charset="-122"/>
              </a:rPr>
              <a:t>利用最小二乘法估计模型的参数</a:t>
            </a:r>
            <a:endParaRPr lang="zh-CN" altLang="zh-CN" sz="2000" kern="10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18" algn="just"/>
            <a:r>
              <a:rPr lang="en-US" altLang="zh-CN" sz="2000" b="1" kern="100">
                <a:latin typeface="Times New Roman" panose="02020603050405020304" pitchFamily="18" charset="0"/>
                <a:ea typeface="华文楷体" panose="02010600040101010101" pitchFamily="2" charset="-122"/>
              </a:rPr>
              <a:t>bhat=predict(m,b')  %</a:t>
            </a:r>
            <a:r>
              <a:rPr lang="zh-CN" altLang="zh-CN" sz="2000" b="1" kern="100">
                <a:latin typeface="Times New Roman" panose="02020603050405020304" pitchFamily="18" charset="0"/>
                <a:ea typeface="华文楷体" panose="02010600040101010101" pitchFamily="2" charset="-122"/>
              </a:rPr>
              <a:t>求预测值</a:t>
            </a:r>
            <a:r>
              <a:rPr lang="en-US" altLang="zh-CN" sz="2000" b="1" kern="100">
                <a:latin typeface="Times New Roman" panose="02020603050405020304" pitchFamily="18" charset="0"/>
                <a:ea typeface="华文楷体" panose="02010600040101010101" pitchFamily="2" charset="-122"/>
              </a:rPr>
              <a:t>,</a:t>
            </a:r>
            <a:r>
              <a:rPr lang="zh-CN" altLang="zh-CN" sz="2000" b="1" kern="100">
                <a:latin typeface="Times New Roman" panose="02020603050405020304" pitchFamily="18" charset="0"/>
                <a:ea typeface="华文楷体" panose="02010600040101010101" pitchFamily="2" charset="-122"/>
              </a:rPr>
              <a:t>第二个参数必须为列向量</a:t>
            </a:r>
            <a:endParaRPr lang="zh-CN" altLang="zh-CN" sz="2000" kern="10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18" algn="just"/>
            <a:r>
              <a:rPr lang="en-US" altLang="zh-CN" sz="2000" b="1" kern="100">
                <a:latin typeface="Times New Roman" panose="02020603050405020304" pitchFamily="18" charset="0"/>
                <a:ea typeface="华文楷体" panose="02010600040101010101" pitchFamily="2" charset="-122"/>
              </a:rPr>
              <a:t>bhat(end+1)=forecast(m,b',1) %</a:t>
            </a:r>
            <a:r>
              <a:rPr lang="zh-CN" altLang="zh-CN" sz="2000" b="1" kern="100">
                <a:latin typeface="Times New Roman" panose="02020603050405020304" pitchFamily="18" charset="0"/>
                <a:ea typeface="华文楷体" panose="02010600040101010101" pitchFamily="2" charset="-122"/>
              </a:rPr>
              <a:t>计算</a:t>
            </a:r>
            <a:r>
              <a:rPr lang="en-US" altLang="zh-CN" sz="2000" b="1" kern="100">
                <a:latin typeface="Times New Roman" panose="02020603050405020304" pitchFamily="18" charset="0"/>
                <a:ea typeface="华文楷体" panose="02010600040101010101" pitchFamily="2" charset="-122"/>
              </a:rPr>
              <a:t>1</a:t>
            </a:r>
            <a:r>
              <a:rPr lang="zh-CN" altLang="zh-CN" sz="2000" b="1" kern="100">
                <a:latin typeface="Times New Roman" panose="02020603050405020304" pitchFamily="18" charset="0"/>
                <a:ea typeface="华文楷体" panose="02010600040101010101" pitchFamily="2" charset="-122"/>
              </a:rPr>
              <a:t>个预测值，第二个参数必须为列向量</a:t>
            </a:r>
            <a:endParaRPr lang="zh-CN" altLang="zh-CN" sz="2000" kern="10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18" algn="just"/>
            <a:r>
              <a:rPr lang="en-US" altLang="zh-CN" sz="2000" b="1" kern="100">
                <a:latin typeface="Times New Roman" panose="02020603050405020304" pitchFamily="18" charset="0"/>
                <a:ea typeface="华文楷体" panose="02010600040101010101" pitchFamily="2" charset="-122"/>
              </a:rPr>
              <a:t>ahat=[a(1), a+bhat']  %</a:t>
            </a:r>
            <a:r>
              <a:rPr lang="zh-CN" altLang="zh-CN" sz="2000" b="1" kern="100">
                <a:latin typeface="Times New Roman" panose="02020603050405020304" pitchFamily="18" charset="0"/>
                <a:ea typeface="华文楷体" panose="02010600040101010101" pitchFamily="2" charset="-122"/>
              </a:rPr>
              <a:t>求原始数据的预测值，并计算</a:t>
            </a:r>
            <a:r>
              <a:rPr lang="en-US" altLang="zh-CN" sz="2000" b="1" kern="100">
                <a:latin typeface="Times New Roman" panose="02020603050405020304" pitchFamily="18" charset="0"/>
                <a:ea typeface="华文楷体" panose="02010600040101010101" pitchFamily="2" charset="-122"/>
              </a:rPr>
              <a:t>t=15</a:t>
            </a:r>
            <a:r>
              <a:rPr lang="zh-CN" altLang="zh-CN" sz="2000" b="1" kern="100">
                <a:latin typeface="Times New Roman" panose="02020603050405020304" pitchFamily="18" charset="0"/>
                <a:ea typeface="华文楷体" panose="02010600040101010101" pitchFamily="2" charset="-122"/>
              </a:rPr>
              <a:t>的预测值</a:t>
            </a:r>
            <a:endParaRPr lang="zh-CN" altLang="zh-CN" sz="2000" kern="10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18" algn="just"/>
            <a:r>
              <a:rPr lang="en-US" altLang="zh-CN" sz="2000" b="1" kern="100">
                <a:latin typeface="Times New Roman" panose="02020603050405020304" pitchFamily="18" charset="0"/>
                <a:ea typeface="华文楷体" panose="02010600040101010101" pitchFamily="2" charset="-122"/>
              </a:rPr>
              <a:t>delta=abs((ahat(1:end-1)-a)./a)  %</a:t>
            </a:r>
            <a:r>
              <a:rPr lang="zh-CN" altLang="zh-CN" sz="2000" b="1" kern="100">
                <a:latin typeface="Times New Roman" panose="02020603050405020304" pitchFamily="18" charset="0"/>
                <a:ea typeface="华文楷体" panose="02010600040101010101" pitchFamily="2" charset="-122"/>
              </a:rPr>
              <a:t>计算原始数据预测的相对误差</a:t>
            </a:r>
            <a:endParaRPr lang="zh-CN" altLang="zh-CN" sz="2000" kern="10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18" algn="just"/>
            <a:r>
              <a:rPr lang="en-US" altLang="zh-CN" sz="2000" b="1" kern="100">
                <a:latin typeface="Times New Roman" panose="02020603050405020304" pitchFamily="18" charset="0"/>
                <a:ea typeface="华文楷体" panose="02010600040101010101" pitchFamily="2" charset="-122"/>
              </a:rPr>
              <a:t>writematrix(ahat, 'anli15_1.xlsx')</a:t>
            </a:r>
            <a:endParaRPr lang="zh-CN" altLang="zh-CN" sz="2000" kern="10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18" algn="just"/>
            <a:r>
              <a:rPr lang="en-US" altLang="zh-CN" sz="2000" b="1" kern="100">
                <a:latin typeface="Times New Roman" panose="02020603050405020304" pitchFamily="18" charset="0"/>
                <a:ea typeface="华文楷体" panose="02010600040101010101" pitchFamily="2" charset="-122"/>
              </a:rPr>
              <a:t>writematrix(delta,'anli15_1.xlsx', 'Sheet', 1, 'Range', 'A3')</a:t>
            </a:r>
            <a:endParaRPr lang="zh-CN" altLang="zh-CN" sz="2000" kern="1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93867561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层">
            <a:extLst>
              <a:ext uri="{FF2B5EF4-FFF2-40B4-BE49-F238E27FC236}">
                <a16:creationId xmlns:a16="http://schemas.microsoft.com/office/drawing/2014/main" id="{74BAD145-AB42-4135-BB73-9ABB57E581AC}"/>
              </a:ext>
            </a:extLst>
          </p:cNvPr>
          <p:cNvSpPr txBox="1"/>
          <p:nvPr/>
        </p:nvSpPr>
        <p:spPr bwMode="auto">
          <a:xfrm>
            <a:off x="4960737" y="3111182"/>
            <a:ext cx="6706443" cy="830972"/>
          </a:xfrm>
          <a:prstGeom prst="rect">
            <a:avLst/>
          </a:prstGeom>
          <a:noFill/>
          <a:effectLst/>
        </p:spPr>
        <p:txBody>
          <a:bodyPr wrap="square" lIns="121899" tIns="60948" rIns="121899" bIns="60948">
            <a:spAutoFit/>
          </a:bodyPr>
          <a:lstStyle/>
          <a:p>
            <a:pPr algn="ctr" defTabSz="1219110">
              <a:defRPr/>
            </a:pPr>
            <a:r>
              <a:rPr lang="zh-CN" altLang="en-US" sz="46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插值与拟合</a:t>
            </a:r>
            <a:endParaRPr lang="zh-CN" altLang="en-US" sz="46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标题层">
            <a:extLst>
              <a:ext uri="{FF2B5EF4-FFF2-40B4-BE49-F238E27FC236}">
                <a16:creationId xmlns:a16="http://schemas.microsoft.com/office/drawing/2014/main" id="{A017B4FF-92DC-44DD-8AFD-8DA6C8A674C5}"/>
              </a:ext>
            </a:extLst>
          </p:cNvPr>
          <p:cNvSpPr txBox="1"/>
          <p:nvPr/>
        </p:nvSpPr>
        <p:spPr bwMode="auto">
          <a:xfrm>
            <a:off x="4960741" y="3171114"/>
            <a:ext cx="1434039" cy="861750"/>
          </a:xfrm>
          <a:prstGeom prst="rect">
            <a:avLst/>
          </a:prstGeom>
          <a:noFill/>
          <a:effectLst/>
        </p:spPr>
        <p:txBody>
          <a:bodyPr wrap="square" lIns="121899" tIns="60948" rIns="121899" bIns="60948">
            <a:spAutoFit/>
          </a:bodyPr>
          <a:lstStyle/>
          <a:p>
            <a:pPr algn="ctr" defTabSz="1219110">
              <a:defRPr/>
            </a:pPr>
            <a:r>
              <a:rPr lang="en-US" altLang="zh-CN" sz="4800" kern="0">
                <a:solidFill>
                  <a:schemeClr val="tx1">
                    <a:lumMod val="85000"/>
                    <a:lumOff val="15000"/>
                  </a:schemeClr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05</a:t>
            </a:r>
            <a:endParaRPr lang="zh-CN" altLang="en-US" sz="4800" kern="0" dirty="0">
              <a:solidFill>
                <a:schemeClr val="tx1">
                  <a:lumMod val="85000"/>
                  <a:lumOff val="15000"/>
                </a:schemeClr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5452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0" grpId="0"/>
    </p:bld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3DF7DC0-9AEC-4FC3-AD92-1B7907AC0806}"/>
              </a:ext>
            </a:extLst>
          </p:cNvPr>
          <p:cNvSpPr txBox="1"/>
          <p:nvPr/>
        </p:nvSpPr>
        <p:spPr>
          <a:xfrm>
            <a:off x="1908872" y="574123"/>
            <a:ext cx="774022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200" b="1">
                <a:solidFill>
                  <a:srgbClr val="319095"/>
                </a:solidFill>
              </a:rPr>
              <a:t>15.5.1  </a:t>
            </a:r>
            <a:r>
              <a:rPr lang="zh-CN" altLang="zh-CN" sz="4200" b="1">
                <a:solidFill>
                  <a:srgbClr val="319095"/>
                </a:solidFill>
              </a:rPr>
              <a:t>导弹运动轨迹问题</a:t>
            </a:r>
            <a:endParaRPr lang="zh-CN" altLang="en-US" sz="4200" b="1" dirty="0">
              <a:solidFill>
                <a:srgbClr val="319095"/>
              </a:solidFill>
            </a:endParaRPr>
          </a:p>
        </p:txBody>
      </p:sp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F9CD71D5-D49B-4ECC-AB36-39FBCF3AE90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43176688"/>
              </p:ext>
            </p:extLst>
          </p:nvPr>
        </p:nvGraphicFramePr>
        <p:xfrm>
          <a:off x="1906589" y="2074866"/>
          <a:ext cx="8256587" cy="35623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3" imgW="8548607" imgH="3766546" progId="Word.Document.12">
                  <p:embed/>
                </p:oleObj>
              </mc:Choice>
              <mc:Fallback>
                <p:oleObj name="Document" r:id="rId3" imgW="8548607" imgH="3766546" progId="Word.Document.12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F9CD71D5-D49B-4ECC-AB36-39FBCF3AE90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906589" y="2074866"/>
                        <a:ext cx="8256587" cy="356235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文本框 5">
            <a:extLst>
              <a:ext uri="{FF2B5EF4-FFF2-40B4-BE49-F238E27FC236}">
                <a16:creationId xmlns:a16="http://schemas.microsoft.com/office/drawing/2014/main" id="{7853DD38-8ADB-4DA9-95AB-17849D1D9115}"/>
              </a:ext>
            </a:extLst>
          </p:cNvPr>
          <p:cNvSpPr txBox="1"/>
          <p:nvPr/>
        </p:nvSpPr>
        <p:spPr>
          <a:xfrm>
            <a:off x="1908875" y="1427565"/>
            <a:ext cx="6316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0293B8"/>
                </a:solidFill>
              </a:rPr>
              <a:t>1.</a:t>
            </a:r>
            <a:r>
              <a:rPr lang="zh-CN" altLang="zh-CN" sz="3600" b="1">
                <a:solidFill>
                  <a:srgbClr val="0293B8"/>
                </a:solidFill>
              </a:rPr>
              <a:t>问题的提出</a:t>
            </a:r>
            <a:endParaRPr lang="en-US" altLang="zh-CN" sz="3600" b="1" dirty="0">
              <a:solidFill>
                <a:srgbClr val="0293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2727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49348884"/>
              </p:ext>
            </p:extLst>
          </p:nvPr>
        </p:nvGraphicFramePr>
        <p:xfrm>
          <a:off x="2054229" y="808039"/>
          <a:ext cx="7778751" cy="5181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428745" progId="Word.Document.12">
                  <p:embed/>
                </p:oleObj>
              </mc:Choice>
              <mc:Fallback>
                <p:oleObj name="Document" r:id="rId2" imgW="8129635" imgH="542874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054229" y="808039"/>
                        <a:ext cx="7778751" cy="5181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10551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20508665"/>
              </p:ext>
            </p:extLst>
          </p:nvPr>
        </p:nvGraphicFramePr>
        <p:xfrm>
          <a:off x="2055817" y="804866"/>
          <a:ext cx="7861300" cy="2811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4195" progId="Word.Document.12">
                  <p:embed/>
                </p:oleObj>
              </mc:Choice>
              <mc:Fallback>
                <p:oleObj name="Document" r:id="rId2" imgW="8129635" imgH="292419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055817" y="804866"/>
                        <a:ext cx="7861300" cy="28114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82439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D1171C8D-6327-4622-A38D-DA77EB5ED0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94926182"/>
              </p:ext>
            </p:extLst>
          </p:nvPr>
        </p:nvGraphicFramePr>
        <p:xfrm>
          <a:off x="2054229" y="1525863"/>
          <a:ext cx="8083551" cy="5154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5206134" progId="Word.Document.12">
                  <p:embed/>
                </p:oleObj>
              </mc:Choice>
              <mc:Fallback>
                <p:oleObj name="Document" r:id="rId2" imgW="8153322" imgH="5206134" progId="Word.Document.12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D1171C8D-6327-4622-A38D-DA77EB5ED0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054229" y="1525863"/>
                        <a:ext cx="8083551" cy="51546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B8DC3E65-1ED8-4E27-8166-5B4FC188AF4F}"/>
              </a:ext>
            </a:extLst>
          </p:cNvPr>
          <p:cNvSpPr txBox="1"/>
          <p:nvPr/>
        </p:nvSpPr>
        <p:spPr>
          <a:xfrm>
            <a:off x="1908875" y="772245"/>
            <a:ext cx="6316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0293B8"/>
                </a:solidFill>
              </a:rPr>
              <a:t>2.</a:t>
            </a:r>
            <a:r>
              <a:rPr lang="zh-CN" altLang="zh-CN" sz="3600" b="1">
                <a:solidFill>
                  <a:srgbClr val="0293B8"/>
                </a:solidFill>
              </a:rPr>
              <a:t>模型的</a:t>
            </a:r>
            <a:r>
              <a:rPr lang="zh-CN" altLang="en-US" sz="3600" b="1">
                <a:solidFill>
                  <a:srgbClr val="0293B8"/>
                </a:solidFill>
              </a:rPr>
              <a:t>建立与求解</a:t>
            </a:r>
            <a:endParaRPr lang="zh-CN" altLang="en-US" sz="3600" b="1" dirty="0">
              <a:solidFill>
                <a:srgbClr val="0293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1494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41265974"/>
              </p:ext>
            </p:extLst>
          </p:nvPr>
        </p:nvGraphicFramePr>
        <p:xfrm>
          <a:off x="2041165" y="1134611"/>
          <a:ext cx="7778751" cy="3590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766369" progId="Word.Document.12">
                  <p:embed/>
                </p:oleObj>
              </mc:Choice>
              <mc:Fallback>
                <p:oleObj name="Document" r:id="rId2" imgW="8129635" imgH="3766369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041165" y="1134611"/>
                        <a:ext cx="7778751" cy="3590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66910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82835113"/>
              </p:ext>
            </p:extLst>
          </p:nvPr>
        </p:nvGraphicFramePr>
        <p:xfrm>
          <a:off x="2054229" y="808040"/>
          <a:ext cx="7778751" cy="5114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352380" progId="Word.Document.12">
                  <p:embed/>
                </p:oleObj>
              </mc:Choice>
              <mc:Fallback>
                <p:oleObj name="Document" r:id="rId2" imgW="8129635" imgH="5352380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054229" y="808040"/>
                        <a:ext cx="7778751" cy="5114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41349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48222053"/>
              </p:ext>
            </p:extLst>
          </p:nvPr>
        </p:nvGraphicFramePr>
        <p:xfrm>
          <a:off x="2054229" y="808040"/>
          <a:ext cx="7778751" cy="5114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352380" progId="Word.Document.12">
                  <p:embed/>
                </p:oleObj>
              </mc:Choice>
              <mc:Fallback>
                <p:oleObj name="Document" r:id="rId2" imgW="8129635" imgH="5352380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054229" y="808040"/>
                        <a:ext cx="7778751" cy="5114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38843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>
            <a:extLst>
              <a:ext uri="{FF2B5EF4-FFF2-40B4-BE49-F238E27FC236}">
                <a16:creationId xmlns:a16="http://schemas.microsoft.com/office/drawing/2014/main" id="{0C02447D-3881-8BFE-F60E-24273455E68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89553246"/>
              </p:ext>
            </p:extLst>
          </p:nvPr>
        </p:nvGraphicFramePr>
        <p:xfrm>
          <a:off x="1659845" y="993775"/>
          <a:ext cx="8945562" cy="4870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755387" imgH="4752950" progId="Word.Document.8">
                  <p:embed/>
                </p:oleObj>
              </mc:Choice>
              <mc:Fallback>
                <p:oleObj name="Document" r:id="rId2" imgW="8755387" imgH="4752950" progId="Word.Document.8">
                  <p:embed/>
                  <p:pic>
                    <p:nvPicPr>
                      <p:cNvPr id="142338" name="Object 2">
                        <a:extLst>
                          <a:ext uri="{FF2B5EF4-FFF2-40B4-BE49-F238E27FC236}">
                            <a16:creationId xmlns:a16="http://schemas.microsoft.com/office/drawing/2014/main" id="{EAAE22C9-0EEF-A042-4A01-00CA427B0FF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59845" y="993775"/>
                        <a:ext cx="8945562" cy="4870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34600989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E1F05DE-07A6-4522-A81B-C42B57D1BDA7}"/>
              </a:ext>
            </a:extLst>
          </p:cNvPr>
          <p:cNvSpPr txBox="1"/>
          <p:nvPr/>
        </p:nvSpPr>
        <p:spPr>
          <a:xfrm>
            <a:off x="1726475" y="705628"/>
            <a:ext cx="8118565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66693" algn="just"/>
            <a:r>
              <a:rPr lang="en-US" altLang="zh-CN" b="1" kern="100">
                <a:latin typeface="Times New Roman" panose="02020603050405020304" pitchFamily="18" charset="0"/>
                <a:ea typeface="华文楷体" panose="02010600040101010101" pitchFamily="2" charset="-122"/>
              </a:rPr>
              <a:t>clc,clear, syms x y</a:t>
            </a:r>
            <a:endParaRPr lang="zh-CN" altLang="zh-CN" sz="800" kern="10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693" algn="just"/>
            <a:r>
              <a:rPr lang="en-US" altLang="zh-CN" b="1" kern="100">
                <a:latin typeface="Times New Roman" panose="02020603050405020304" pitchFamily="18" charset="0"/>
                <a:ea typeface="华文楷体" panose="02010600040101010101" pitchFamily="2" charset="-122"/>
              </a:rPr>
              <a:t>syms z positive  %</a:t>
            </a:r>
            <a:r>
              <a:rPr lang="zh-CN" altLang="zh-CN" b="1" kern="100">
                <a:latin typeface="Times New Roman" panose="02020603050405020304" pitchFamily="18" charset="0"/>
                <a:ea typeface="华文楷体" panose="02010600040101010101" pitchFamily="2" charset="-122"/>
              </a:rPr>
              <a:t>由于导弹在空中，定义符号变量</a:t>
            </a:r>
            <a:r>
              <a:rPr lang="en-US" altLang="zh-CN" b="1" kern="100">
                <a:latin typeface="Times New Roman" panose="02020603050405020304" pitchFamily="18" charset="0"/>
                <a:ea typeface="华文楷体" panose="02010600040101010101" pitchFamily="2" charset="-122"/>
              </a:rPr>
              <a:t>z</a:t>
            </a:r>
            <a:r>
              <a:rPr lang="zh-CN" altLang="zh-CN" b="1" kern="100">
                <a:latin typeface="Times New Roman" panose="02020603050405020304" pitchFamily="18" charset="0"/>
                <a:ea typeface="华文楷体" panose="02010600040101010101" pitchFamily="2" charset="-122"/>
              </a:rPr>
              <a:t>为正</a:t>
            </a:r>
            <a:endParaRPr lang="zh-CN" altLang="zh-CN" sz="800" kern="10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693" algn="just"/>
            <a:r>
              <a:rPr lang="en-US" altLang="zh-CN" b="1" kern="100">
                <a:latin typeface="Times New Roman" panose="02020603050405020304" pitchFamily="18" charset="0"/>
                <a:ea typeface="华文楷体" panose="02010600040101010101" pitchFamily="2" charset="-122"/>
              </a:rPr>
              <a:t>format long g  %</a:t>
            </a:r>
            <a:r>
              <a:rPr lang="zh-CN" altLang="zh-CN" b="1" kern="100">
                <a:latin typeface="Times New Roman" panose="02020603050405020304" pitchFamily="18" charset="0"/>
                <a:ea typeface="华文楷体" panose="02010600040101010101" pitchFamily="2" charset="-122"/>
              </a:rPr>
              <a:t>长小数的数据显示格式</a:t>
            </a:r>
            <a:endParaRPr lang="zh-CN" altLang="zh-CN" sz="800" kern="10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693" algn="just"/>
            <a:r>
              <a:rPr lang="en-US" altLang="zh-CN" b="1" kern="100">
                <a:latin typeface="Times New Roman" panose="02020603050405020304" pitchFamily="18" charset="0"/>
                <a:ea typeface="华文楷体" panose="02010600040101010101" pitchFamily="2" charset="-122"/>
              </a:rPr>
              <a:t>a=load('data15_11.txt'); %</a:t>
            </a:r>
            <a:r>
              <a:rPr lang="zh-CN" altLang="zh-CN" b="1" kern="100">
                <a:latin typeface="Times New Roman" panose="02020603050405020304" pitchFamily="18" charset="0"/>
                <a:ea typeface="华文楷体" panose="02010600040101010101" pitchFamily="2" charset="-122"/>
              </a:rPr>
              <a:t>全部数据保存到文本文件</a:t>
            </a:r>
            <a:r>
              <a:rPr lang="en-US" altLang="zh-CN" b="1" kern="100">
                <a:latin typeface="Times New Roman" panose="02020603050405020304" pitchFamily="18" charset="0"/>
                <a:ea typeface="华文楷体" panose="02010600040101010101" pitchFamily="2" charset="-122"/>
              </a:rPr>
              <a:t>data15_11.txt</a:t>
            </a:r>
            <a:r>
              <a:rPr lang="zh-CN" altLang="zh-CN" b="1" kern="100">
                <a:latin typeface="Times New Roman" panose="02020603050405020304" pitchFamily="18" charset="0"/>
                <a:ea typeface="华文楷体" panose="02010600040101010101" pitchFamily="2" charset="-122"/>
              </a:rPr>
              <a:t>中</a:t>
            </a:r>
            <a:endParaRPr lang="zh-CN" altLang="zh-CN" sz="800" kern="10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693" algn="just"/>
            <a:r>
              <a:rPr lang="en-US" altLang="zh-CN" b="1" kern="100">
                <a:latin typeface="Times New Roman" panose="02020603050405020304" pitchFamily="18" charset="0"/>
                <a:ea typeface="华文楷体" panose="02010600040101010101" pitchFamily="2" charset="-122"/>
              </a:rPr>
              <a:t>d=a(:,[2:end]);  %</a:t>
            </a:r>
            <a:r>
              <a:rPr lang="zh-CN" altLang="zh-CN" b="1" kern="100">
                <a:latin typeface="Times New Roman" panose="02020603050405020304" pitchFamily="18" charset="0"/>
                <a:ea typeface="华文楷体" panose="02010600040101010101" pitchFamily="2" charset="-122"/>
              </a:rPr>
              <a:t>提取</a:t>
            </a:r>
            <a:r>
              <a:rPr lang="en-US" altLang="zh-CN" b="1" kern="100">
                <a:latin typeface="Times New Roman" panose="02020603050405020304" pitchFamily="18" charset="0"/>
                <a:ea typeface="华文楷体" panose="02010600040101010101" pitchFamily="2" charset="-122"/>
              </a:rPr>
              <a:t>3</a:t>
            </a:r>
            <a:r>
              <a:rPr lang="zh-CN" altLang="zh-CN" b="1" kern="100">
                <a:latin typeface="Times New Roman" panose="02020603050405020304" pitchFamily="18" charset="0"/>
                <a:ea typeface="华文楷体" panose="02010600040101010101" pitchFamily="2" charset="-122"/>
              </a:rPr>
              <a:t>个测距仪到观测点的距离，</a:t>
            </a:r>
            <a:r>
              <a:rPr lang="en-US" altLang="zh-CN" b="1" kern="100">
                <a:latin typeface="Times New Roman" panose="02020603050405020304" pitchFamily="18" charset="0"/>
                <a:ea typeface="华文楷体" panose="02010600040101010101" pitchFamily="2" charset="-122"/>
              </a:rPr>
              <a:t>a</a:t>
            </a:r>
            <a:r>
              <a:rPr lang="zh-CN" altLang="zh-CN" b="1" kern="100">
                <a:latin typeface="Times New Roman" panose="02020603050405020304" pitchFamily="18" charset="0"/>
                <a:ea typeface="华文楷体" panose="02010600040101010101" pitchFamily="2" charset="-122"/>
              </a:rPr>
              <a:t>的第一列为时间</a:t>
            </a:r>
            <a:endParaRPr lang="zh-CN" altLang="zh-CN" sz="800" kern="10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693" algn="just"/>
            <a:r>
              <a:rPr lang="en-US" altLang="zh-CN" b="1" kern="100">
                <a:latin typeface="Times New Roman" panose="02020603050405020304" pitchFamily="18" charset="0"/>
                <a:ea typeface="华文楷体" panose="02010600040101010101" pitchFamily="2" charset="-122"/>
              </a:rPr>
              <a:t>n=size(a,1); sol=[]; %sol</a:t>
            </a:r>
            <a:r>
              <a:rPr lang="zh-CN" altLang="zh-CN" b="1" kern="100">
                <a:latin typeface="Times New Roman" panose="02020603050405020304" pitchFamily="18" charset="0"/>
                <a:ea typeface="华文楷体" panose="02010600040101010101" pitchFamily="2" charset="-122"/>
              </a:rPr>
              <a:t>为保存观测点坐标的矩阵，这里初始化</a:t>
            </a:r>
            <a:endParaRPr lang="zh-CN" altLang="zh-CN" sz="800" kern="10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693" algn="just"/>
            <a:r>
              <a:rPr lang="en-US" altLang="zh-CN" b="1" kern="100">
                <a:latin typeface="Times New Roman" panose="02020603050405020304" pitchFamily="18" charset="0"/>
                <a:ea typeface="华文楷体" panose="02010600040101010101" pitchFamily="2" charset="-122"/>
              </a:rPr>
              <a:t>for i=1:n</a:t>
            </a:r>
            <a:endParaRPr lang="zh-CN" altLang="zh-CN" sz="800" kern="10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693" algn="just"/>
            <a:r>
              <a:rPr lang="en-US" altLang="zh-CN" b="1" kern="100">
                <a:latin typeface="Times New Roman" panose="02020603050405020304" pitchFamily="18" charset="0"/>
                <a:ea typeface="华文楷体" panose="02010600040101010101" pitchFamily="2" charset="-122"/>
              </a:rPr>
              <a:t>    eq1=x^2+y^2+z^2-d(i,1)^2;  %</a:t>
            </a:r>
            <a:r>
              <a:rPr lang="zh-CN" altLang="zh-CN" b="1" kern="100">
                <a:latin typeface="Times New Roman" panose="02020603050405020304" pitchFamily="18" charset="0"/>
                <a:ea typeface="华文楷体" panose="02010600040101010101" pitchFamily="2" charset="-122"/>
              </a:rPr>
              <a:t>定义非线性方程组的符号方程左端项</a:t>
            </a:r>
            <a:endParaRPr lang="zh-CN" altLang="zh-CN" sz="800" kern="10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693" algn="just"/>
            <a:r>
              <a:rPr lang="en-US" altLang="zh-CN" b="1" kern="100">
                <a:latin typeface="Times New Roman" panose="02020603050405020304" pitchFamily="18" charset="0"/>
                <a:ea typeface="华文楷体" panose="02010600040101010101" pitchFamily="2" charset="-122"/>
              </a:rPr>
              <a:t>    eq2=x^2+(y-4500)^2+z^2-d(i,2)^2;</a:t>
            </a:r>
            <a:endParaRPr lang="zh-CN" altLang="zh-CN" sz="800" kern="10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693" algn="just"/>
            <a:r>
              <a:rPr lang="en-US" altLang="zh-CN" b="1" kern="100">
                <a:latin typeface="Times New Roman" panose="02020603050405020304" pitchFamily="18" charset="0"/>
                <a:ea typeface="华文楷体" panose="02010600040101010101" pitchFamily="2" charset="-122"/>
              </a:rPr>
              <a:t>    eq3=(x+2000)^2+(y-1500)^2+z^2-d(i,3)^2; </a:t>
            </a:r>
            <a:endParaRPr lang="zh-CN" altLang="zh-CN" sz="800" kern="10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693" algn="just"/>
            <a:r>
              <a:rPr lang="en-US" altLang="zh-CN" b="1" kern="100">
                <a:latin typeface="Times New Roman" panose="02020603050405020304" pitchFamily="18" charset="0"/>
                <a:ea typeface="华文楷体" panose="02010600040101010101" pitchFamily="2" charset="-122"/>
              </a:rPr>
              <a:t>    [xx,yy,zz]=solve(eq1,eq2,eq3);  %</a:t>
            </a:r>
            <a:r>
              <a:rPr lang="zh-CN" altLang="zh-CN" b="1" kern="100">
                <a:latin typeface="Times New Roman" panose="02020603050405020304" pitchFamily="18" charset="0"/>
                <a:ea typeface="华文楷体" panose="02010600040101010101" pitchFamily="2" charset="-122"/>
              </a:rPr>
              <a:t>求</a:t>
            </a:r>
            <a:r>
              <a:rPr lang="en-US" altLang="zh-CN" b="1" kern="100">
                <a:latin typeface="Times New Roman" panose="02020603050405020304" pitchFamily="18" charset="0"/>
                <a:ea typeface="华文楷体" panose="02010600040101010101" pitchFamily="2" charset="-122"/>
              </a:rPr>
              <a:t>x,y,z</a:t>
            </a:r>
            <a:r>
              <a:rPr lang="zh-CN" altLang="zh-CN" b="1" kern="100">
                <a:latin typeface="Times New Roman" panose="02020603050405020304" pitchFamily="18" charset="0"/>
                <a:ea typeface="华文楷体" panose="02010600040101010101" pitchFamily="2" charset="-122"/>
              </a:rPr>
              <a:t>的符号解。</a:t>
            </a:r>
            <a:endParaRPr lang="zh-CN" altLang="zh-CN" sz="800" kern="10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693" algn="just"/>
            <a:r>
              <a:rPr lang="en-US" altLang="zh-CN" b="1" kern="100">
                <a:latin typeface="Times New Roman" panose="02020603050405020304" pitchFamily="18" charset="0"/>
                <a:ea typeface="华文楷体" panose="02010600040101010101" pitchFamily="2" charset="-122"/>
              </a:rPr>
              <a:t>    sol=[sol;double([xx,yy,zz])];  %</a:t>
            </a:r>
            <a:r>
              <a:rPr lang="zh-CN" altLang="zh-CN" b="1" kern="100">
                <a:latin typeface="Times New Roman" panose="02020603050405020304" pitchFamily="18" charset="0"/>
                <a:ea typeface="华文楷体" panose="02010600040101010101" pitchFamily="2" charset="-122"/>
              </a:rPr>
              <a:t>数据类型转换，符号数据无法直接插值</a:t>
            </a:r>
            <a:endParaRPr lang="zh-CN" altLang="zh-CN" sz="800" kern="10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693" algn="just"/>
            <a:r>
              <a:rPr lang="en-US" altLang="zh-CN" b="1" kern="100">
                <a:latin typeface="Times New Roman" panose="02020603050405020304" pitchFamily="18" charset="0"/>
                <a:ea typeface="华文楷体" panose="02010600040101010101" pitchFamily="2" charset="-122"/>
              </a:rPr>
              <a:t>end</a:t>
            </a:r>
          </a:p>
          <a:p>
            <a:pPr marL="266693" algn="just"/>
            <a:r>
              <a:rPr lang="en-US" altLang="zh-CN" b="1" kern="100">
                <a:latin typeface="Times New Roman" panose="02020603050405020304" pitchFamily="18" charset="0"/>
                <a:ea typeface="华文楷体" panose="02010600040101010101" pitchFamily="2" charset="-122"/>
              </a:rPr>
              <a:t>sol %</a:t>
            </a:r>
            <a:r>
              <a:rPr lang="zh-CN" altLang="zh-CN" b="1" kern="100">
                <a:latin typeface="Times New Roman" panose="02020603050405020304" pitchFamily="18" charset="0"/>
                <a:ea typeface="华文楷体" panose="02010600040101010101" pitchFamily="2" charset="-122"/>
              </a:rPr>
              <a:t>显示求得的</a:t>
            </a:r>
            <a:r>
              <a:rPr lang="en-US" altLang="zh-CN" b="1" kern="100">
                <a:latin typeface="Times New Roman" panose="02020603050405020304" pitchFamily="18" charset="0"/>
                <a:ea typeface="华文楷体" panose="02010600040101010101" pitchFamily="2" charset="-122"/>
              </a:rPr>
              <a:t>10</a:t>
            </a:r>
            <a:r>
              <a:rPr lang="zh-CN" altLang="zh-CN" b="1" kern="100">
                <a:latin typeface="Times New Roman" panose="02020603050405020304" pitchFamily="18" charset="0"/>
                <a:ea typeface="华文楷体" panose="02010600040101010101" pitchFamily="2" charset="-122"/>
              </a:rPr>
              <a:t>个点的坐标</a:t>
            </a:r>
            <a:endParaRPr lang="zh-CN" altLang="zh-CN" kern="10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693" algn="just"/>
            <a:r>
              <a:rPr lang="en-US" altLang="zh-CN" b="1" kern="100">
                <a:latin typeface="Times New Roman" panose="02020603050405020304" pitchFamily="18" charset="0"/>
                <a:ea typeface="华文楷体" panose="02010600040101010101" pitchFamily="2" charset="-122"/>
              </a:rPr>
              <a:t>pp1=csape(a(:,1),sol(:,1))  %</a:t>
            </a:r>
            <a:r>
              <a:rPr lang="zh-CN" altLang="zh-CN" b="1" kern="100">
                <a:latin typeface="Times New Roman" panose="02020603050405020304" pitchFamily="18" charset="0"/>
                <a:ea typeface="华文楷体" panose="02010600040101010101" pitchFamily="2" charset="-122"/>
              </a:rPr>
              <a:t>求</a:t>
            </a:r>
            <a:r>
              <a:rPr lang="en-US" altLang="zh-CN" b="1" kern="100">
                <a:latin typeface="Times New Roman" panose="02020603050405020304" pitchFamily="18" charset="0"/>
                <a:ea typeface="华文楷体" panose="02010600040101010101" pitchFamily="2" charset="-122"/>
              </a:rPr>
              <a:t>x(t)</a:t>
            </a:r>
            <a:r>
              <a:rPr lang="zh-CN" altLang="zh-CN" b="1" kern="100">
                <a:latin typeface="Times New Roman" panose="02020603050405020304" pitchFamily="18" charset="0"/>
                <a:ea typeface="华文楷体" panose="02010600040101010101" pitchFamily="2" charset="-122"/>
              </a:rPr>
              <a:t>的插值函数</a:t>
            </a:r>
            <a:endParaRPr lang="zh-CN" altLang="zh-CN" kern="10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693" algn="just"/>
            <a:r>
              <a:rPr lang="en-US" altLang="zh-CN" b="1" kern="100">
                <a:latin typeface="Times New Roman" panose="02020603050405020304" pitchFamily="18" charset="0"/>
                <a:ea typeface="华文楷体" panose="02010600040101010101" pitchFamily="2" charset="-122"/>
              </a:rPr>
              <a:t>xishu1=pp1.coefs(end,:)  %</a:t>
            </a:r>
            <a:r>
              <a:rPr lang="zh-CN" altLang="zh-CN" b="1" kern="100">
                <a:latin typeface="Times New Roman" panose="02020603050405020304" pitchFamily="18" charset="0"/>
                <a:ea typeface="华文楷体" panose="02010600040101010101" pitchFamily="2" charset="-122"/>
              </a:rPr>
              <a:t>显示</a:t>
            </a:r>
            <a:r>
              <a:rPr lang="en-US" altLang="zh-CN" b="1" kern="100">
                <a:latin typeface="Times New Roman" panose="02020603050405020304" pitchFamily="18" charset="0"/>
                <a:ea typeface="华文楷体" panose="02010600040101010101" pitchFamily="2" charset="-122"/>
              </a:rPr>
              <a:t>x(t)</a:t>
            </a:r>
            <a:r>
              <a:rPr lang="zh-CN" altLang="zh-CN" b="1" kern="100">
                <a:latin typeface="Times New Roman" panose="02020603050405020304" pitchFamily="18" charset="0"/>
                <a:ea typeface="华文楷体" panose="02010600040101010101" pitchFamily="2" charset="-122"/>
              </a:rPr>
              <a:t>最后一个区间的三次样条函数的系数</a:t>
            </a:r>
            <a:endParaRPr lang="zh-CN" altLang="zh-CN" kern="10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693" algn="just"/>
            <a:r>
              <a:rPr lang="en-US" altLang="zh-CN" b="1" kern="100">
                <a:latin typeface="Times New Roman" panose="02020603050405020304" pitchFamily="18" charset="0"/>
                <a:ea typeface="华文楷体" panose="02010600040101010101" pitchFamily="2" charset="-122"/>
              </a:rPr>
              <a:t>pp2=csape(a(:,1),sol(:,2))  %</a:t>
            </a:r>
            <a:r>
              <a:rPr lang="zh-CN" altLang="zh-CN" b="1" kern="100">
                <a:latin typeface="Times New Roman" panose="02020603050405020304" pitchFamily="18" charset="0"/>
                <a:ea typeface="华文楷体" panose="02010600040101010101" pitchFamily="2" charset="-122"/>
              </a:rPr>
              <a:t>求</a:t>
            </a:r>
            <a:r>
              <a:rPr lang="en-US" altLang="zh-CN" b="1" kern="100">
                <a:latin typeface="Times New Roman" panose="02020603050405020304" pitchFamily="18" charset="0"/>
                <a:ea typeface="华文楷体" panose="02010600040101010101" pitchFamily="2" charset="-122"/>
              </a:rPr>
              <a:t>y(t)</a:t>
            </a:r>
            <a:r>
              <a:rPr lang="zh-CN" altLang="zh-CN" b="1" kern="100">
                <a:latin typeface="Times New Roman" panose="02020603050405020304" pitchFamily="18" charset="0"/>
                <a:ea typeface="华文楷体" panose="02010600040101010101" pitchFamily="2" charset="-122"/>
              </a:rPr>
              <a:t>的插值函数</a:t>
            </a:r>
            <a:endParaRPr lang="zh-CN" altLang="zh-CN" kern="10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693" algn="just"/>
            <a:r>
              <a:rPr lang="en-US" altLang="zh-CN" b="1" kern="100">
                <a:latin typeface="Times New Roman" panose="02020603050405020304" pitchFamily="18" charset="0"/>
                <a:ea typeface="华文楷体" panose="02010600040101010101" pitchFamily="2" charset="-122"/>
              </a:rPr>
              <a:t>xishu2=pp2.coefs(end,:)  %</a:t>
            </a:r>
            <a:r>
              <a:rPr lang="zh-CN" altLang="zh-CN" b="1" kern="100">
                <a:latin typeface="Times New Roman" panose="02020603050405020304" pitchFamily="18" charset="0"/>
                <a:ea typeface="华文楷体" panose="02010600040101010101" pitchFamily="2" charset="-122"/>
              </a:rPr>
              <a:t>显示</a:t>
            </a:r>
            <a:r>
              <a:rPr lang="en-US" altLang="zh-CN" b="1" kern="100">
                <a:latin typeface="Times New Roman" panose="02020603050405020304" pitchFamily="18" charset="0"/>
                <a:ea typeface="华文楷体" panose="02010600040101010101" pitchFamily="2" charset="-122"/>
              </a:rPr>
              <a:t>y(t)</a:t>
            </a:r>
            <a:r>
              <a:rPr lang="zh-CN" altLang="zh-CN" b="1" kern="100">
                <a:latin typeface="Times New Roman" panose="02020603050405020304" pitchFamily="18" charset="0"/>
                <a:ea typeface="华文楷体" panose="02010600040101010101" pitchFamily="2" charset="-122"/>
              </a:rPr>
              <a:t>最后一个区间的三次样条函数的系数</a:t>
            </a:r>
            <a:endParaRPr lang="zh-CN" altLang="zh-CN" kern="10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693" algn="just"/>
            <a:r>
              <a:rPr lang="en-US" altLang="zh-CN" b="1" kern="100">
                <a:latin typeface="Times New Roman" panose="02020603050405020304" pitchFamily="18" charset="0"/>
                <a:ea typeface="华文楷体" panose="02010600040101010101" pitchFamily="2" charset="-122"/>
              </a:rPr>
              <a:t>pp3=csape(a(:,1),sol(:,3))  %</a:t>
            </a:r>
            <a:r>
              <a:rPr lang="zh-CN" altLang="zh-CN" b="1" kern="100">
                <a:latin typeface="Times New Roman" panose="02020603050405020304" pitchFamily="18" charset="0"/>
                <a:ea typeface="华文楷体" panose="02010600040101010101" pitchFamily="2" charset="-122"/>
              </a:rPr>
              <a:t>求</a:t>
            </a:r>
            <a:r>
              <a:rPr lang="en-US" altLang="zh-CN" b="1" kern="100">
                <a:latin typeface="Times New Roman" panose="02020603050405020304" pitchFamily="18" charset="0"/>
                <a:ea typeface="华文楷体" panose="02010600040101010101" pitchFamily="2" charset="-122"/>
              </a:rPr>
              <a:t>z(t)</a:t>
            </a:r>
            <a:r>
              <a:rPr lang="zh-CN" altLang="zh-CN" b="1" kern="100">
                <a:latin typeface="Times New Roman" panose="02020603050405020304" pitchFamily="18" charset="0"/>
                <a:ea typeface="华文楷体" panose="02010600040101010101" pitchFamily="2" charset="-122"/>
              </a:rPr>
              <a:t>的插值函数</a:t>
            </a:r>
            <a:endParaRPr lang="zh-CN" altLang="zh-CN" kern="10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en-US" altLang="zh-CN" b="1" kern="100">
                <a:latin typeface="Times New Roman" panose="02020603050405020304" pitchFamily="18" charset="0"/>
                <a:ea typeface="华文楷体" panose="02010600040101010101" pitchFamily="2" charset="-122"/>
              </a:rPr>
              <a:t>    xishu3=pp3.coefs(end,:)  %</a:t>
            </a:r>
            <a:r>
              <a:rPr lang="zh-CN" altLang="zh-CN" b="1" kern="10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显示</a:t>
            </a:r>
            <a:r>
              <a:rPr lang="en-US" altLang="zh-CN" b="1" kern="100">
                <a:latin typeface="Times New Roman" panose="02020603050405020304" pitchFamily="18" charset="0"/>
                <a:ea typeface="华文楷体" panose="02010600040101010101" pitchFamily="2" charset="-122"/>
              </a:rPr>
              <a:t>z(t)</a:t>
            </a:r>
            <a:r>
              <a:rPr lang="zh-CN" altLang="zh-CN" b="1" kern="10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最后一个区间的三次样条函数的系数</a:t>
            </a:r>
            <a:endParaRPr lang="zh-CN" altLang="zh-CN" sz="800" kern="1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1314056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38319527"/>
              </p:ext>
            </p:extLst>
          </p:nvPr>
        </p:nvGraphicFramePr>
        <p:xfrm>
          <a:off x="2001841" y="622305"/>
          <a:ext cx="7778751" cy="3592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568253" progId="Word.Document.12">
                  <p:embed/>
                </p:oleObj>
              </mc:Choice>
              <mc:Fallback>
                <p:oleObj name="Document" r:id="rId2" imgW="8129635" imgH="3568253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001841" y="622305"/>
                        <a:ext cx="7778751" cy="35925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52490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3DF7DC0-9AEC-4FC3-AD92-1B7907AC0806}"/>
              </a:ext>
            </a:extLst>
          </p:cNvPr>
          <p:cNvSpPr txBox="1"/>
          <p:nvPr/>
        </p:nvSpPr>
        <p:spPr>
          <a:xfrm>
            <a:off x="1908872" y="574123"/>
            <a:ext cx="774022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200" b="1">
                <a:solidFill>
                  <a:srgbClr val="319095"/>
                </a:solidFill>
              </a:rPr>
              <a:t>15.5.2  </a:t>
            </a:r>
            <a:r>
              <a:rPr lang="zh-CN" altLang="zh-CN" sz="4200" b="1">
                <a:solidFill>
                  <a:srgbClr val="319095"/>
                </a:solidFill>
              </a:rPr>
              <a:t>录像机计数器的用途</a:t>
            </a:r>
            <a:endParaRPr lang="zh-CN" altLang="en-US" sz="4200" b="1" dirty="0">
              <a:solidFill>
                <a:srgbClr val="319095"/>
              </a:solidFill>
            </a:endParaRPr>
          </a:p>
        </p:txBody>
      </p:sp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F9CD71D5-D49B-4ECC-AB36-39FBCF3AE90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75546610"/>
              </p:ext>
            </p:extLst>
          </p:nvPr>
        </p:nvGraphicFramePr>
        <p:xfrm>
          <a:off x="1906589" y="2074866"/>
          <a:ext cx="8256587" cy="35623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3" imgW="8548607" imgH="3686936" progId="Word.Document.12">
                  <p:embed/>
                </p:oleObj>
              </mc:Choice>
              <mc:Fallback>
                <p:oleObj name="Document" r:id="rId3" imgW="8548607" imgH="3686936" progId="Word.Document.12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F9CD71D5-D49B-4ECC-AB36-39FBCF3AE90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906589" y="2074866"/>
                        <a:ext cx="8256587" cy="356235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文本框 5">
            <a:extLst>
              <a:ext uri="{FF2B5EF4-FFF2-40B4-BE49-F238E27FC236}">
                <a16:creationId xmlns:a16="http://schemas.microsoft.com/office/drawing/2014/main" id="{7853DD38-8ADB-4DA9-95AB-17849D1D9115}"/>
              </a:ext>
            </a:extLst>
          </p:cNvPr>
          <p:cNvSpPr txBox="1"/>
          <p:nvPr/>
        </p:nvSpPr>
        <p:spPr>
          <a:xfrm>
            <a:off x="1908875" y="1427565"/>
            <a:ext cx="6316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0293B8"/>
                </a:solidFill>
              </a:rPr>
              <a:t>1.</a:t>
            </a:r>
            <a:r>
              <a:rPr lang="zh-CN" altLang="zh-CN" sz="3600" b="1">
                <a:solidFill>
                  <a:srgbClr val="0293B8"/>
                </a:solidFill>
              </a:rPr>
              <a:t>问题的提出</a:t>
            </a:r>
            <a:endParaRPr lang="en-US" altLang="zh-CN" sz="3600" b="1" dirty="0">
              <a:solidFill>
                <a:srgbClr val="0293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0075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63841524"/>
              </p:ext>
            </p:extLst>
          </p:nvPr>
        </p:nvGraphicFramePr>
        <p:xfrm>
          <a:off x="2054229" y="808041"/>
          <a:ext cx="7778751" cy="38163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996544" progId="Word.Document.12">
                  <p:embed/>
                </p:oleObj>
              </mc:Choice>
              <mc:Fallback>
                <p:oleObj name="Document" r:id="rId2" imgW="8129635" imgH="399654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054229" y="808041"/>
                        <a:ext cx="7778751" cy="381635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91308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D1171C8D-6327-4622-A38D-DA77EB5ED0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14517692"/>
              </p:ext>
            </p:extLst>
          </p:nvPr>
        </p:nvGraphicFramePr>
        <p:xfrm>
          <a:off x="2054229" y="1418572"/>
          <a:ext cx="8083551" cy="5684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5748972" progId="Word.Document.12">
                  <p:embed/>
                </p:oleObj>
              </mc:Choice>
              <mc:Fallback>
                <p:oleObj name="Document" r:id="rId2" imgW="8153322" imgH="5748972" progId="Word.Document.12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D1171C8D-6327-4622-A38D-DA77EB5ED0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054229" y="1418572"/>
                        <a:ext cx="8083551" cy="56848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B8DC3E65-1ED8-4E27-8166-5B4FC188AF4F}"/>
              </a:ext>
            </a:extLst>
          </p:cNvPr>
          <p:cNvSpPr txBox="1"/>
          <p:nvPr/>
        </p:nvSpPr>
        <p:spPr>
          <a:xfrm>
            <a:off x="1908875" y="772245"/>
            <a:ext cx="6316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0293B8"/>
                </a:solidFill>
              </a:rPr>
              <a:t>2.</a:t>
            </a:r>
            <a:r>
              <a:rPr lang="zh-CN" altLang="en-US" sz="3600" b="1">
                <a:solidFill>
                  <a:srgbClr val="0293B8"/>
                </a:solidFill>
              </a:rPr>
              <a:t>问题分析</a:t>
            </a:r>
            <a:endParaRPr lang="zh-CN" altLang="en-US" sz="3600" b="1" dirty="0">
              <a:solidFill>
                <a:srgbClr val="0293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3736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30201319"/>
              </p:ext>
            </p:extLst>
          </p:nvPr>
        </p:nvGraphicFramePr>
        <p:xfrm>
          <a:off x="2054229" y="808040"/>
          <a:ext cx="7778751" cy="3590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766369" progId="Word.Document.12">
                  <p:embed/>
                </p:oleObj>
              </mc:Choice>
              <mc:Fallback>
                <p:oleObj name="Document" r:id="rId2" imgW="8129635" imgH="3766369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054229" y="808040"/>
                        <a:ext cx="7778751" cy="3590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85265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60475291"/>
              </p:ext>
            </p:extLst>
          </p:nvPr>
        </p:nvGraphicFramePr>
        <p:xfrm>
          <a:off x="2054229" y="808040"/>
          <a:ext cx="7778751" cy="3590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766369" progId="Word.Document.12">
                  <p:embed/>
                </p:oleObj>
              </mc:Choice>
              <mc:Fallback>
                <p:oleObj name="Document" r:id="rId2" imgW="8129635" imgH="3766369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054229" y="808040"/>
                        <a:ext cx="7778751" cy="3590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77932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D1171C8D-6327-4622-A38D-DA77EB5ED0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47791852"/>
              </p:ext>
            </p:extLst>
          </p:nvPr>
        </p:nvGraphicFramePr>
        <p:xfrm>
          <a:off x="2027241" y="1630363"/>
          <a:ext cx="8083551" cy="365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3702612" progId="Word.Document.12">
                  <p:embed/>
                </p:oleObj>
              </mc:Choice>
              <mc:Fallback>
                <p:oleObj name="Document" r:id="rId2" imgW="8153322" imgH="3702612" progId="Word.Document.12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D1171C8D-6327-4622-A38D-DA77EB5ED0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027241" y="1630363"/>
                        <a:ext cx="8083551" cy="3657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B8DC3E65-1ED8-4E27-8166-5B4FC188AF4F}"/>
              </a:ext>
            </a:extLst>
          </p:cNvPr>
          <p:cNvSpPr txBox="1"/>
          <p:nvPr/>
        </p:nvSpPr>
        <p:spPr>
          <a:xfrm>
            <a:off x="1908875" y="772245"/>
            <a:ext cx="6316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0293B8"/>
                </a:solidFill>
              </a:rPr>
              <a:t>3.</a:t>
            </a:r>
            <a:r>
              <a:rPr lang="zh-CN" altLang="en-US" sz="3600" b="1">
                <a:solidFill>
                  <a:srgbClr val="0293B8"/>
                </a:solidFill>
              </a:rPr>
              <a:t>模型假设</a:t>
            </a:r>
            <a:endParaRPr lang="zh-CN" altLang="en-US" sz="3600" b="1" dirty="0">
              <a:solidFill>
                <a:srgbClr val="0293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136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82715027"/>
              </p:ext>
            </p:extLst>
          </p:nvPr>
        </p:nvGraphicFramePr>
        <p:xfrm>
          <a:off x="2054229" y="808043"/>
          <a:ext cx="7778751" cy="3976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3" imgW="8129635" imgH="4162962" progId="Word.Document.12">
                  <p:embed/>
                </p:oleObj>
              </mc:Choice>
              <mc:Fallback>
                <p:oleObj name="Document" r:id="rId3" imgW="8129635" imgH="4162962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54229" y="808043"/>
                        <a:ext cx="7778751" cy="39766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78225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18166249"/>
              </p:ext>
            </p:extLst>
          </p:nvPr>
        </p:nvGraphicFramePr>
        <p:xfrm>
          <a:off x="2080354" y="493717"/>
          <a:ext cx="7778751" cy="5870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6145205" progId="Word.Document.12">
                  <p:embed/>
                </p:oleObj>
              </mc:Choice>
              <mc:Fallback>
                <p:oleObj name="Document" r:id="rId2" imgW="8129635" imgH="614520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080354" y="493717"/>
                        <a:ext cx="7778751" cy="58705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01936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19551537"/>
              </p:ext>
            </p:extLst>
          </p:nvPr>
        </p:nvGraphicFramePr>
        <p:xfrm>
          <a:off x="2206629" y="871539"/>
          <a:ext cx="7778751" cy="5114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352380" progId="Word.Document.12">
                  <p:embed/>
                </p:oleObj>
              </mc:Choice>
              <mc:Fallback>
                <p:oleObj name="Document" r:id="rId2" imgW="8129635" imgH="5352380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206629" y="871539"/>
                        <a:ext cx="7778751" cy="5114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41354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83792515"/>
              </p:ext>
            </p:extLst>
          </p:nvPr>
        </p:nvGraphicFramePr>
        <p:xfrm>
          <a:off x="2206629" y="507592"/>
          <a:ext cx="7778751" cy="6056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6343681" progId="Word.Document.12">
                  <p:embed/>
                </p:oleObj>
              </mc:Choice>
              <mc:Fallback>
                <p:oleObj name="Document" r:id="rId2" imgW="8129635" imgH="6343681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206629" y="507592"/>
                        <a:ext cx="7778751" cy="60563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86722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52024870"/>
              </p:ext>
            </p:extLst>
          </p:nvPr>
        </p:nvGraphicFramePr>
        <p:xfrm>
          <a:off x="2054229" y="808039"/>
          <a:ext cx="7778751" cy="302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171661" progId="Word.Document.12">
                  <p:embed/>
                </p:oleObj>
              </mc:Choice>
              <mc:Fallback>
                <p:oleObj name="Document" r:id="rId2" imgW="8129635" imgH="3171661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054229" y="808039"/>
                        <a:ext cx="7778751" cy="3022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55155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D1171C8D-6327-4622-A38D-DA77EB5ED0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21921261"/>
              </p:ext>
            </p:extLst>
          </p:nvPr>
        </p:nvGraphicFramePr>
        <p:xfrm>
          <a:off x="1908873" y="1600200"/>
          <a:ext cx="8083551" cy="365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3702612" progId="Word.Document.12">
                  <p:embed/>
                </p:oleObj>
              </mc:Choice>
              <mc:Fallback>
                <p:oleObj name="Document" r:id="rId2" imgW="8153322" imgH="3702612" progId="Word.Document.12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D1171C8D-6327-4622-A38D-DA77EB5ED0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908873" y="1600200"/>
                        <a:ext cx="8083551" cy="3657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B8DC3E65-1ED8-4E27-8166-5B4FC188AF4F}"/>
              </a:ext>
            </a:extLst>
          </p:cNvPr>
          <p:cNvSpPr txBox="1"/>
          <p:nvPr/>
        </p:nvSpPr>
        <p:spPr>
          <a:xfrm>
            <a:off x="1908875" y="772245"/>
            <a:ext cx="6316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0293B8"/>
                </a:solidFill>
              </a:rPr>
              <a:t>4.</a:t>
            </a:r>
            <a:r>
              <a:rPr lang="zh-CN" altLang="en-US" sz="3600" b="1">
                <a:solidFill>
                  <a:srgbClr val="0293B8"/>
                </a:solidFill>
              </a:rPr>
              <a:t>模型建立</a:t>
            </a:r>
            <a:endParaRPr lang="zh-CN" altLang="en-US" sz="3600" b="1" dirty="0">
              <a:solidFill>
                <a:srgbClr val="0293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9995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D7EE9E89-6091-4D05-A528-ADE17C22387C}"/>
              </a:ext>
            </a:extLst>
          </p:cNvPr>
          <p:cNvSpPr txBox="1"/>
          <p:nvPr/>
        </p:nvSpPr>
        <p:spPr>
          <a:xfrm>
            <a:off x="1524005" y="1377358"/>
            <a:ext cx="8628017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76218" algn="just"/>
            <a:r>
              <a:rPr lang="zh-CN" altLang="zh-CN" sz="2800" b="1" kern="100">
                <a:latin typeface="Times New Roman" panose="02020603050405020304" pitchFamily="18" charset="0"/>
                <a:ea typeface="华文楷体" panose="02010600040101010101" pitchFamily="2" charset="-122"/>
              </a:rPr>
              <a:t>计算的</a:t>
            </a:r>
            <a:r>
              <a:rPr lang="en-US" altLang="zh-CN" sz="2800" b="1" kern="100">
                <a:latin typeface="Times New Roman" panose="02020603050405020304" pitchFamily="18" charset="0"/>
                <a:ea typeface="华文楷体" panose="02010600040101010101" pitchFamily="2" charset="-122"/>
              </a:rPr>
              <a:t>Matlab</a:t>
            </a:r>
            <a:r>
              <a:rPr lang="zh-CN" altLang="zh-CN" sz="2800" b="1" kern="100">
                <a:latin typeface="Times New Roman" panose="02020603050405020304" pitchFamily="18" charset="0"/>
                <a:ea typeface="华文楷体" panose="02010600040101010101" pitchFamily="2" charset="-122"/>
              </a:rPr>
              <a:t>程序如下</a:t>
            </a:r>
            <a:endParaRPr lang="zh-CN" altLang="zh-CN" sz="2800" kern="10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693" algn="just"/>
            <a:r>
              <a:rPr lang="en-US" altLang="zh-CN" sz="2800" b="1" kern="100">
                <a:latin typeface="Times New Roman" panose="02020603050405020304" pitchFamily="18" charset="0"/>
                <a:ea typeface="华文楷体" panose="02010600040101010101" pitchFamily="2" charset="-122"/>
              </a:rPr>
              <a:t>clc, clear, format long g</a:t>
            </a:r>
            <a:endParaRPr lang="zh-CN" altLang="zh-CN" sz="2800" kern="10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693" algn="just"/>
            <a:r>
              <a:rPr lang="en-US" altLang="zh-CN" sz="2800" b="1" kern="100">
                <a:latin typeface="Times New Roman" panose="02020603050405020304" pitchFamily="18" charset="0"/>
                <a:ea typeface="华文楷体" panose="02010600040101010101" pitchFamily="2" charset="-122"/>
              </a:rPr>
              <a:t>a=load('data15_12.txt');  %</a:t>
            </a:r>
            <a:r>
              <a:rPr lang="zh-CN" altLang="zh-CN" sz="2800" b="1" kern="100">
                <a:latin typeface="Times New Roman" panose="02020603050405020304" pitchFamily="18" charset="0"/>
                <a:ea typeface="华文楷体" panose="02010600040101010101" pitchFamily="2" charset="-122"/>
              </a:rPr>
              <a:t>把表中的全部数据保存到文本文件中</a:t>
            </a:r>
            <a:endParaRPr lang="zh-CN" altLang="zh-CN" sz="2800" kern="10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693" algn="just"/>
            <a:r>
              <a:rPr lang="en-US" altLang="zh-CN" sz="2800" b="1" kern="100">
                <a:latin typeface="Times New Roman" panose="02020603050405020304" pitchFamily="18" charset="0"/>
                <a:ea typeface="华文楷体" panose="02010600040101010101" pitchFamily="2" charset="-122"/>
              </a:rPr>
              <a:t>t=a([1,3],:)'; t=t(:); %</a:t>
            </a:r>
            <a:r>
              <a:rPr lang="zh-CN" altLang="zh-CN" sz="2800" b="1" kern="100">
                <a:latin typeface="Times New Roman" panose="02020603050405020304" pitchFamily="18" charset="0"/>
                <a:ea typeface="华文楷体" panose="02010600040101010101" pitchFamily="2" charset="-122"/>
              </a:rPr>
              <a:t>提取时间</a:t>
            </a:r>
            <a:r>
              <a:rPr lang="en-US" altLang="zh-CN" sz="2800" b="1" kern="100">
                <a:latin typeface="Times New Roman" panose="02020603050405020304" pitchFamily="18" charset="0"/>
                <a:ea typeface="华文楷体" panose="02010600040101010101" pitchFamily="2" charset="-122"/>
              </a:rPr>
              <a:t>t</a:t>
            </a:r>
            <a:r>
              <a:rPr lang="zh-CN" altLang="zh-CN" sz="2800" b="1" kern="100">
                <a:latin typeface="Times New Roman" panose="02020603050405020304" pitchFamily="18" charset="0"/>
                <a:ea typeface="华文楷体" panose="02010600040101010101" pitchFamily="2" charset="-122"/>
              </a:rPr>
              <a:t>数据，并变成列向量</a:t>
            </a:r>
            <a:endParaRPr lang="zh-CN" altLang="zh-CN" sz="2800" kern="10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693" algn="just"/>
            <a:r>
              <a:rPr lang="en-US" altLang="zh-CN" sz="2800" b="1" kern="100">
                <a:latin typeface="Times New Roman" panose="02020603050405020304" pitchFamily="18" charset="0"/>
                <a:ea typeface="华文楷体" panose="02010600040101010101" pitchFamily="2" charset="-122"/>
              </a:rPr>
              <a:t>n=a([2,4],:)'; n=n(:); %</a:t>
            </a:r>
            <a:r>
              <a:rPr lang="zh-CN" altLang="zh-CN" sz="2800" b="1" kern="100">
                <a:latin typeface="Times New Roman" panose="02020603050405020304" pitchFamily="18" charset="0"/>
                <a:ea typeface="华文楷体" panose="02010600040101010101" pitchFamily="2" charset="-122"/>
              </a:rPr>
              <a:t>提取计算器读数</a:t>
            </a:r>
            <a:r>
              <a:rPr lang="en-US" altLang="zh-CN" sz="2800" b="1" kern="100">
                <a:latin typeface="Times New Roman" panose="02020603050405020304" pitchFamily="18" charset="0"/>
                <a:ea typeface="华文楷体" panose="02010600040101010101" pitchFamily="2" charset="-122"/>
              </a:rPr>
              <a:t>n</a:t>
            </a:r>
            <a:r>
              <a:rPr lang="zh-CN" altLang="zh-CN" sz="2800" b="1" kern="100">
                <a:latin typeface="Times New Roman" panose="02020603050405020304" pitchFamily="18" charset="0"/>
                <a:ea typeface="华文楷体" panose="02010600040101010101" pitchFamily="2" charset="-122"/>
              </a:rPr>
              <a:t>的数据</a:t>
            </a:r>
            <a:endParaRPr lang="zh-CN" altLang="zh-CN" sz="2800" kern="10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693" algn="just"/>
            <a:r>
              <a:rPr lang="en-US" altLang="zh-CN" sz="2800" b="1" kern="100">
                <a:latin typeface="Times New Roman" panose="02020603050405020304" pitchFamily="18" charset="0"/>
                <a:ea typeface="华文楷体" panose="02010600040101010101" pitchFamily="2" charset="-122"/>
              </a:rPr>
              <a:t>xishu=[n.^2,n]; %</a:t>
            </a:r>
            <a:r>
              <a:rPr lang="zh-CN" altLang="zh-CN" sz="2800" b="1" kern="100">
                <a:latin typeface="Times New Roman" panose="02020603050405020304" pitchFamily="18" charset="0"/>
                <a:ea typeface="华文楷体" panose="02010600040101010101" pitchFamily="2" charset="-122"/>
              </a:rPr>
              <a:t>构造系数阵</a:t>
            </a:r>
            <a:endParaRPr lang="zh-CN" altLang="zh-CN" sz="2800" kern="10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693" algn="just"/>
            <a:r>
              <a:rPr lang="en-US" altLang="zh-CN" sz="2800" b="1" kern="100">
                <a:latin typeface="Times New Roman" panose="02020603050405020304" pitchFamily="18" charset="0"/>
                <a:ea typeface="华文楷体" panose="02010600040101010101" pitchFamily="2" charset="-122"/>
              </a:rPr>
              <a:t>ab=xishu\t, n0=4450</a:t>
            </a:r>
            <a:endParaRPr lang="zh-CN" altLang="zh-CN" sz="2800" kern="10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693" algn="just"/>
            <a:r>
              <a:rPr lang="en-US" altLang="zh-CN" sz="2800" b="1" kern="100">
                <a:latin typeface="Times New Roman" panose="02020603050405020304" pitchFamily="18" charset="0"/>
                <a:ea typeface="华文楷体" panose="02010600040101010101" pitchFamily="2" charset="-122"/>
              </a:rPr>
              <a:t>T=ab(1)*n0^2+ab(2)*n0, format  %</a:t>
            </a:r>
            <a:r>
              <a:rPr lang="zh-CN" altLang="zh-CN" sz="2800" b="1" kern="100">
                <a:latin typeface="Times New Roman" panose="02020603050405020304" pitchFamily="18" charset="0"/>
                <a:ea typeface="华文楷体" panose="02010600040101010101" pitchFamily="2" charset="-122"/>
              </a:rPr>
              <a:t>计算对应时间，并恢复短小数显示格式</a:t>
            </a:r>
            <a:endParaRPr lang="zh-CN" altLang="zh-CN" sz="2800" kern="1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18304348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D1171C8D-6327-4622-A38D-DA77EB5ED0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69516596"/>
              </p:ext>
            </p:extLst>
          </p:nvPr>
        </p:nvGraphicFramePr>
        <p:xfrm>
          <a:off x="2028827" y="1624015"/>
          <a:ext cx="8188325" cy="3698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3702612" progId="Word.Document.12">
                  <p:embed/>
                </p:oleObj>
              </mc:Choice>
              <mc:Fallback>
                <p:oleObj name="Document" r:id="rId2" imgW="8153322" imgH="3702612" progId="Word.Document.12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D1171C8D-6327-4622-A38D-DA77EB5ED0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028827" y="1624015"/>
                        <a:ext cx="8188325" cy="3698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B8DC3E65-1ED8-4E27-8166-5B4FC188AF4F}"/>
              </a:ext>
            </a:extLst>
          </p:cNvPr>
          <p:cNvSpPr txBox="1"/>
          <p:nvPr/>
        </p:nvSpPr>
        <p:spPr>
          <a:xfrm>
            <a:off x="1908875" y="772245"/>
            <a:ext cx="6316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0293B8"/>
                </a:solidFill>
              </a:rPr>
              <a:t>5.</a:t>
            </a:r>
            <a:r>
              <a:rPr lang="zh-CN" altLang="en-US" sz="3600" b="1">
                <a:solidFill>
                  <a:srgbClr val="0293B8"/>
                </a:solidFill>
              </a:rPr>
              <a:t>模型的求解</a:t>
            </a:r>
            <a:endParaRPr lang="zh-CN" altLang="en-US" sz="3600" b="1" dirty="0">
              <a:solidFill>
                <a:srgbClr val="0293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9304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层">
            <a:extLst>
              <a:ext uri="{FF2B5EF4-FFF2-40B4-BE49-F238E27FC236}">
                <a16:creationId xmlns:a16="http://schemas.microsoft.com/office/drawing/2014/main" id="{74BAD145-AB42-4135-BB73-9ABB57E581AC}"/>
              </a:ext>
            </a:extLst>
          </p:cNvPr>
          <p:cNvSpPr txBox="1"/>
          <p:nvPr/>
        </p:nvSpPr>
        <p:spPr bwMode="auto">
          <a:xfrm>
            <a:off x="4960737" y="3111182"/>
            <a:ext cx="6706443" cy="830972"/>
          </a:xfrm>
          <a:prstGeom prst="rect">
            <a:avLst/>
          </a:prstGeom>
          <a:noFill/>
          <a:effectLst/>
        </p:spPr>
        <p:txBody>
          <a:bodyPr wrap="square" lIns="121899" tIns="60948" rIns="121899" bIns="60948">
            <a:spAutoFit/>
          </a:bodyPr>
          <a:lstStyle/>
          <a:p>
            <a:pPr algn="ctr" defTabSz="1219110">
              <a:defRPr/>
            </a:pPr>
            <a:r>
              <a:rPr lang="zh-CN" altLang="en-US" sz="46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神经元网络</a:t>
            </a:r>
            <a:endParaRPr lang="zh-CN" altLang="en-US" sz="46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标题层">
            <a:extLst>
              <a:ext uri="{FF2B5EF4-FFF2-40B4-BE49-F238E27FC236}">
                <a16:creationId xmlns:a16="http://schemas.microsoft.com/office/drawing/2014/main" id="{A017B4FF-92DC-44DD-8AFD-8DA6C8A674C5}"/>
              </a:ext>
            </a:extLst>
          </p:cNvPr>
          <p:cNvSpPr txBox="1"/>
          <p:nvPr/>
        </p:nvSpPr>
        <p:spPr bwMode="auto">
          <a:xfrm>
            <a:off x="4960741" y="3171114"/>
            <a:ext cx="1434039" cy="861750"/>
          </a:xfrm>
          <a:prstGeom prst="rect">
            <a:avLst/>
          </a:prstGeom>
          <a:noFill/>
          <a:effectLst/>
        </p:spPr>
        <p:txBody>
          <a:bodyPr wrap="square" lIns="121899" tIns="60948" rIns="121899" bIns="60948">
            <a:spAutoFit/>
          </a:bodyPr>
          <a:lstStyle/>
          <a:p>
            <a:pPr algn="ctr" defTabSz="1219110">
              <a:defRPr/>
            </a:pPr>
            <a:r>
              <a:rPr lang="en-US" altLang="zh-CN" sz="4800" kern="0">
                <a:solidFill>
                  <a:schemeClr val="tx1">
                    <a:lumMod val="85000"/>
                    <a:lumOff val="15000"/>
                  </a:schemeClr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06</a:t>
            </a:r>
            <a:endParaRPr lang="zh-CN" altLang="en-US" sz="4800" kern="0" dirty="0">
              <a:solidFill>
                <a:schemeClr val="tx1">
                  <a:lumMod val="85000"/>
                  <a:lumOff val="15000"/>
                </a:schemeClr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3051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0" grpId="0"/>
    </p:bld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17054422"/>
              </p:ext>
            </p:extLst>
          </p:nvPr>
        </p:nvGraphicFramePr>
        <p:xfrm>
          <a:off x="2054229" y="808040"/>
          <a:ext cx="7778751" cy="3590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766369" progId="Word.Document.12">
                  <p:embed/>
                </p:oleObj>
              </mc:Choice>
              <mc:Fallback>
                <p:oleObj name="Document" r:id="rId2" imgW="8129635" imgH="3766369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054229" y="808040"/>
                        <a:ext cx="7778751" cy="3590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3972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3DF7DC0-9AEC-4FC3-AD92-1B7907AC0806}"/>
              </a:ext>
            </a:extLst>
          </p:cNvPr>
          <p:cNvSpPr txBox="1"/>
          <p:nvPr/>
        </p:nvSpPr>
        <p:spPr>
          <a:xfrm>
            <a:off x="297305" y="483189"/>
            <a:ext cx="774022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200" b="1" dirty="0">
                <a:solidFill>
                  <a:srgbClr val="319095"/>
                </a:solidFill>
              </a:rPr>
              <a:t>15.6.1  BP</a:t>
            </a:r>
            <a:r>
              <a:rPr lang="zh-CN" altLang="zh-CN" sz="4200" b="1" dirty="0">
                <a:solidFill>
                  <a:srgbClr val="319095"/>
                </a:solidFill>
              </a:rPr>
              <a:t>神经网络</a:t>
            </a:r>
            <a:endParaRPr lang="zh-CN" altLang="en-US" sz="4200" b="1" dirty="0">
              <a:solidFill>
                <a:srgbClr val="319095"/>
              </a:solidFill>
            </a:endParaRPr>
          </a:p>
        </p:txBody>
      </p:sp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F9CD71D5-D49B-4ECC-AB36-39FBCF3AE90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7824807"/>
              </p:ext>
            </p:extLst>
          </p:nvPr>
        </p:nvGraphicFramePr>
        <p:xfrm>
          <a:off x="665162" y="1661902"/>
          <a:ext cx="10861675" cy="454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3" imgW="11388270" imgH="4769675" progId="Word.Document.12">
                  <p:embed/>
                </p:oleObj>
              </mc:Choice>
              <mc:Fallback>
                <p:oleObj name="Document" r:id="rId3" imgW="11388270" imgH="4769675" progId="Word.Document.12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F9CD71D5-D49B-4ECC-AB36-39FBCF3AE90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65162" y="1661902"/>
                        <a:ext cx="10861675" cy="4546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文本框 5">
            <a:extLst>
              <a:ext uri="{FF2B5EF4-FFF2-40B4-BE49-F238E27FC236}">
                <a16:creationId xmlns:a16="http://schemas.microsoft.com/office/drawing/2014/main" id="{7853DD38-8ADB-4DA9-95AB-17849D1D9115}"/>
              </a:ext>
            </a:extLst>
          </p:cNvPr>
          <p:cNvSpPr txBox="1"/>
          <p:nvPr/>
        </p:nvSpPr>
        <p:spPr>
          <a:xfrm>
            <a:off x="1888668" y="1144657"/>
            <a:ext cx="6316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rgbClr val="0293B8"/>
                </a:solidFill>
              </a:rPr>
              <a:t>1.</a:t>
            </a:r>
            <a:r>
              <a:rPr lang="en-US" altLang="zh-CN" b="1" dirty="0"/>
              <a:t> </a:t>
            </a:r>
            <a:r>
              <a:rPr lang="en-US" altLang="zh-CN" sz="3600" b="1" dirty="0">
                <a:solidFill>
                  <a:srgbClr val="0293B8"/>
                </a:solidFill>
              </a:rPr>
              <a:t>BP</a:t>
            </a:r>
            <a:r>
              <a:rPr lang="zh-CN" altLang="zh-CN" sz="3600" b="1" dirty="0">
                <a:solidFill>
                  <a:srgbClr val="0293B8"/>
                </a:solidFill>
              </a:rPr>
              <a:t>神经网络拓扑结构</a:t>
            </a:r>
          </a:p>
        </p:txBody>
      </p:sp>
    </p:spTree>
    <p:extLst>
      <p:ext uri="{BB962C8B-B14F-4D97-AF65-F5344CB8AC3E}">
        <p14:creationId xmlns:p14="http://schemas.microsoft.com/office/powerpoint/2010/main" val="692783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46914831"/>
              </p:ext>
            </p:extLst>
          </p:nvPr>
        </p:nvGraphicFramePr>
        <p:xfrm>
          <a:off x="2054229" y="808042"/>
          <a:ext cx="7778751" cy="3644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824724" progId="Word.Document.12">
                  <p:embed/>
                </p:oleObj>
              </mc:Choice>
              <mc:Fallback>
                <p:oleObj name="Document" r:id="rId2" imgW="8129635" imgH="382472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054229" y="808042"/>
                        <a:ext cx="7778751" cy="3644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68075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61805237"/>
              </p:ext>
            </p:extLst>
          </p:nvPr>
        </p:nvGraphicFramePr>
        <p:xfrm>
          <a:off x="2054229" y="808040"/>
          <a:ext cx="7778751" cy="3590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766369" progId="Word.Document.12">
                  <p:embed/>
                </p:oleObj>
              </mc:Choice>
              <mc:Fallback>
                <p:oleObj name="Document" r:id="rId2" imgW="8129635" imgH="3766369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054229" y="808040"/>
                        <a:ext cx="7778751" cy="3590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31156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82556070"/>
              </p:ext>
            </p:extLst>
          </p:nvPr>
        </p:nvGraphicFramePr>
        <p:xfrm>
          <a:off x="2014541" y="768355"/>
          <a:ext cx="7778751" cy="4321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518851" progId="Word.Document.12">
                  <p:embed/>
                </p:oleObj>
              </mc:Choice>
              <mc:Fallback>
                <p:oleObj name="Document" r:id="rId2" imgW="8129635" imgH="4518851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014541" y="768355"/>
                        <a:ext cx="7778751" cy="43211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82739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D1171C8D-6327-4622-A38D-DA77EB5ED0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21196737"/>
              </p:ext>
            </p:extLst>
          </p:nvPr>
        </p:nvGraphicFramePr>
        <p:xfrm>
          <a:off x="2028827" y="1624015"/>
          <a:ext cx="8188325" cy="3698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3766369" progId="Word.Document.12">
                  <p:embed/>
                </p:oleObj>
              </mc:Choice>
              <mc:Fallback>
                <p:oleObj name="Document" r:id="rId2" imgW="8153322" imgH="3766369" progId="Word.Document.12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D1171C8D-6327-4622-A38D-DA77EB5ED0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028827" y="1624015"/>
                        <a:ext cx="8188325" cy="3698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B8DC3E65-1ED8-4E27-8166-5B4FC188AF4F}"/>
              </a:ext>
            </a:extLst>
          </p:cNvPr>
          <p:cNvSpPr txBox="1"/>
          <p:nvPr/>
        </p:nvSpPr>
        <p:spPr>
          <a:xfrm>
            <a:off x="1908875" y="772245"/>
            <a:ext cx="6316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0293B8"/>
                </a:solidFill>
              </a:rPr>
              <a:t>2.</a:t>
            </a:r>
            <a:r>
              <a:rPr lang="en-US" altLang="zh-CN" b="1"/>
              <a:t> </a:t>
            </a:r>
            <a:r>
              <a:rPr lang="en-US" altLang="zh-CN" sz="3600" b="1">
                <a:solidFill>
                  <a:srgbClr val="0293B8"/>
                </a:solidFill>
              </a:rPr>
              <a:t>BP</a:t>
            </a:r>
            <a:r>
              <a:rPr lang="zh-CN" altLang="zh-CN" sz="3600" b="1">
                <a:solidFill>
                  <a:srgbClr val="0293B8"/>
                </a:solidFill>
              </a:rPr>
              <a:t>神经网络训练</a:t>
            </a:r>
            <a:endParaRPr lang="zh-CN" altLang="en-US" sz="3600" b="1" dirty="0">
              <a:solidFill>
                <a:srgbClr val="0293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6180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34166986"/>
              </p:ext>
            </p:extLst>
          </p:nvPr>
        </p:nvGraphicFramePr>
        <p:xfrm>
          <a:off x="2054229" y="808041"/>
          <a:ext cx="7778751" cy="5300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550496" progId="Word.Document.12">
                  <p:embed/>
                </p:oleObj>
              </mc:Choice>
              <mc:Fallback>
                <p:oleObj name="Document" r:id="rId2" imgW="8129635" imgH="5550496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054229" y="808041"/>
                        <a:ext cx="7778751" cy="53006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59308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4587650"/>
              </p:ext>
            </p:extLst>
          </p:nvPr>
        </p:nvGraphicFramePr>
        <p:xfrm>
          <a:off x="2055817" y="804866"/>
          <a:ext cx="7861300" cy="2811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4195" progId="Word.Document.12">
                  <p:embed/>
                </p:oleObj>
              </mc:Choice>
              <mc:Fallback>
                <p:oleObj name="Document" r:id="rId2" imgW="8129635" imgH="292419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055817" y="804866"/>
                        <a:ext cx="7861300" cy="28114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77824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3DF7DC0-9AEC-4FC3-AD92-1B7907AC0806}"/>
              </a:ext>
            </a:extLst>
          </p:cNvPr>
          <p:cNvSpPr txBox="1"/>
          <p:nvPr/>
        </p:nvSpPr>
        <p:spPr>
          <a:xfrm>
            <a:off x="1908872" y="574123"/>
            <a:ext cx="774022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200" b="1">
                <a:solidFill>
                  <a:srgbClr val="319095"/>
                </a:solidFill>
              </a:rPr>
              <a:t>15.6.2  RBF</a:t>
            </a:r>
            <a:r>
              <a:rPr lang="zh-CN" altLang="zh-CN" sz="4200" b="1">
                <a:solidFill>
                  <a:srgbClr val="319095"/>
                </a:solidFill>
              </a:rPr>
              <a:t>神经网络</a:t>
            </a:r>
            <a:endParaRPr lang="zh-CN" altLang="en-US" sz="4200" b="1" dirty="0">
              <a:solidFill>
                <a:srgbClr val="319095"/>
              </a:solidFill>
            </a:endParaRPr>
          </a:p>
        </p:txBody>
      </p:sp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F9CD71D5-D49B-4ECC-AB36-39FBCF3AE90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25060356"/>
              </p:ext>
            </p:extLst>
          </p:nvPr>
        </p:nvGraphicFramePr>
        <p:xfrm>
          <a:off x="1908176" y="2081217"/>
          <a:ext cx="8162925" cy="4545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3" imgW="8548607" imgH="4757895" progId="Word.Document.12">
                  <p:embed/>
                </p:oleObj>
              </mc:Choice>
              <mc:Fallback>
                <p:oleObj name="Document" r:id="rId3" imgW="8548607" imgH="4757895" progId="Word.Document.12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F9CD71D5-D49B-4ECC-AB36-39FBCF3AE90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908176" y="2081217"/>
                        <a:ext cx="8162925" cy="45450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文本框 5">
            <a:extLst>
              <a:ext uri="{FF2B5EF4-FFF2-40B4-BE49-F238E27FC236}">
                <a16:creationId xmlns:a16="http://schemas.microsoft.com/office/drawing/2014/main" id="{7853DD38-8ADB-4DA9-95AB-17849D1D9115}"/>
              </a:ext>
            </a:extLst>
          </p:cNvPr>
          <p:cNvSpPr txBox="1"/>
          <p:nvPr/>
        </p:nvSpPr>
        <p:spPr>
          <a:xfrm>
            <a:off x="1908875" y="1427565"/>
            <a:ext cx="6316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0293B8"/>
                </a:solidFill>
              </a:rPr>
              <a:t>1.</a:t>
            </a:r>
            <a:r>
              <a:rPr lang="en-US" altLang="zh-CN" b="1"/>
              <a:t> </a:t>
            </a:r>
            <a:r>
              <a:rPr lang="en-US" altLang="zh-CN" sz="3600" b="1">
                <a:solidFill>
                  <a:srgbClr val="0293B8"/>
                </a:solidFill>
              </a:rPr>
              <a:t>RBF</a:t>
            </a:r>
            <a:r>
              <a:rPr lang="zh-CN" altLang="zh-CN" sz="3600" b="1">
                <a:solidFill>
                  <a:srgbClr val="0293B8"/>
                </a:solidFill>
              </a:rPr>
              <a:t>网络结构</a:t>
            </a:r>
          </a:p>
        </p:txBody>
      </p:sp>
    </p:spTree>
    <p:extLst>
      <p:ext uri="{BB962C8B-B14F-4D97-AF65-F5344CB8AC3E}">
        <p14:creationId xmlns:p14="http://schemas.microsoft.com/office/powerpoint/2010/main" val="781728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78281565"/>
              </p:ext>
            </p:extLst>
          </p:nvPr>
        </p:nvGraphicFramePr>
        <p:xfrm>
          <a:off x="2054229" y="808040"/>
          <a:ext cx="7778751" cy="4135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329380" progId="Word.Document.12">
                  <p:embed/>
                </p:oleObj>
              </mc:Choice>
              <mc:Fallback>
                <p:oleObj name="Document" r:id="rId2" imgW="8129635" imgH="4329380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054229" y="808040"/>
                        <a:ext cx="7778751" cy="41354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85768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57453715"/>
              </p:ext>
            </p:extLst>
          </p:nvPr>
        </p:nvGraphicFramePr>
        <p:xfrm>
          <a:off x="2007395" y="615949"/>
          <a:ext cx="8177213" cy="62420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567586" imgH="6529137" progId="Word.Document.12">
                  <p:embed/>
                </p:oleObj>
              </mc:Choice>
              <mc:Fallback>
                <p:oleObj name="Document" r:id="rId2" imgW="8567586" imgH="6529137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007395" y="615949"/>
                        <a:ext cx="8177213" cy="624205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20177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D1171C8D-6327-4622-A38D-DA77EB5ED0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0788508"/>
              </p:ext>
            </p:extLst>
          </p:nvPr>
        </p:nvGraphicFramePr>
        <p:xfrm>
          <a:off x="2028827" y="1624015"/>
          <a:ext cx="8188325" cy="3698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3766369" progId="Word.Document.12">
                  <p:embed/>
                </p:oleObj>
              </mc:Choice>
              <mc:Fallback>
                <p:oleObj name="Document" r:id="rId2" imgW="8153322" imgH="3766369" progId="Word.Document.12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D1171C8D-6327-4622-A38D-DA77EB5ED0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028827" y="1624015"/>
                        <a:ext cx="8188325" cy="3698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B8DC3E65-1ED8-4E27-8166-5B4FC188AF4F}"/>
              </a:ext>
            </a:extLst>
          </p:cNvPr>
          <p:cNvSpPr txBox="1"/>
          <p:nvPr/>
        </p:nvSpPr>
        <p:spPr>
          <a:xfrm>
            <a:off x="1908875" y="772245"/>
            <a:ext cx="6316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0293B8"/>
                </a:solidFill>
              </a:rPr>
              <a:t>2.</a:t>
            </a:r>
            <a:r>
              <a:rPr lang="en-US" altLang="zh-CN" b="1"/>
              <a:t> </a:t>
            </a:r>
            <a:r>
              <a:rPr lang="en-US" altLang="zh-CN" sz="3600" b="1">
                <a:solidFill>
                  <a:srgbClr val="0293B8"/>
                </a:solidFill>
              </a:rPr>
              <a:t>RBF</a:t>
            </a:r>
            <a:r>
              <a:rPr lang="zh-CN" altLang="zh-CN" sz="3600" b="1">
                <a:solidFill>
                  <a:srgbClr val="0293B8"/>
                </a:solidFill>
              </a:rPr>
              <a:t>网络学习算法</a:t>
            </a:r>
            <a:endParaRPr lang="zh-CN" altLang="en-US" sz="3600" b="1" dirty="0">
              <a:solidFill>
                <a:srgbClr val="0293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9214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40066883"/>
              </p:ext>
            </p:extLst>
          </p:nvPr>
        </p:nvGraphicFramePr>
        <p:xfrm>
          <a:off x="2054229" y="808039"/>
          <a:ext cx="7778751" cy="454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757671" progId="Word.Document.12">
                  <p:embed/>
                </p:oleObj>
              </mc:Choice>
              <mc:Fallback>
                <p:oleObj name="Document" r:id="rId2" imgW="8129635" imgH="4757671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054229" y="808039"/>
                        <a:ext cx="7778751" cy="4546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08250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47848"/>
              </p:ext>
            </p:extLst>
          </p:nvPr>
        </p:nvGraphicFramePr>
        <p:xfrm>
          <a:off x="2055817" y="804866"/>
          <a:ext cx="7861300" cy="2811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4195" progId="Word.Document.12">
                  <p:embed/>
                </p:oleObj>
              </mc:Choice>
              <mc:Fallback>
                <p:oleObj name="Document" r:id="rId2" imgW="8129635" imgH="292419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055817" y="804866"/>
                        <a:ext cx="7861300" cy="28114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51748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3DF7DC0-9AEC-4FC3-AD92-1B7907AC0806}"/>
              </a:ext>
            </a:extLst>
          </p:cNvPr>
          <p:cNvSpPr txBox="1"/>
          <p:nvPr/>
        </p:nvSpPr>
        <p:spPr>
          <a:xfrm>
            <a:off x="1908874" y="574125"/>
            <a:ext cx="855012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200" b="1">
                <a:solidFill>
                  <a:srgbClr val="319095"/>
                </a:solidFill>
              </a:rPr>
              <a:t>15.6.3  </a:t>
            </a:r>
            <a:r>
              <a:rPr lang="zh-CN" altLang="zh-CN" sz="4200" b="1">
                <a:solidFill>
                  <a:srgbClr val="319095"/>
                </a:solidFill>
              </a:rPr>
              <a:t>基于神经网络的年径流预报实例</a:t>
            </a:r>
            <a:endParaRPr lang="zh-CN" altLang="en-US" sz="4200" b="1" dirty="0">
              <a:solidFill>
                <a:srgbClr val="319095"/>
              </a:solidFill>
            </a:endParaRPr>
          </a:p>
        </p:txBody>
      </p:sp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F9CD71D5-D49B-4ECC-AB36-39FBCF3AE90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93525198"/>
              </p:ext>
            </p:extLst>
          </p:nvPr>
        </p:nvGraphicFramePr>
        <p:xfrm>
          <a:off x="1906589" y="2545133"/>
          <a:ext cx="8256587" cy="35623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3" imgW="8548607" imgH="4361283" progId="Word.Document.12">
                  <p:embed/>
                </p:oleObj>
              </mc:Choice>
              <mc:Fallback>
                <p:oleObj name="Document" r:id="rId3" imgW="8548607" imgH="4361283" progId="Word.Document.12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F9CD71D5-D49B-4ECC-AB36-39FBCF3AE90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906589" y="2545133"/>
                        <a:ext cx="8256587" cy="356235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文本框 5">
            <a:extLst>
              <a:ext uri="{FF2B5EF4-FFF2-40B4-BE49-F238E27FC236}">
                <a16:creationId xmlns:a16="http://schemas.microsoft.com/office/drawing/2014/main" id="{7853DD38-8ADB-4DA9-95AB-17849D1D9115}"/>
              </a:ext>
            </a:extLst>
          </p:cNvPr>
          <p:cNvSpPr txBox="1"/>
          <p:nvPr/>
        </p:nvSpPr>
        <p:spPr>
          <a:xfrm>
            <a:off x="1908875" y="1897833"/>
            <a:ext cx="6316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0293B8"/>
                </a:solidFill>
              </a:rPr>
              <a:t>1.</a:t>
            </a:r>
            <a:r>
              <a:rPr lang="zh-CN" altLang="zh-CN" sz="3600" b="1">
                <a:solidFill>
                  <a:srgbClr val="0293B8"/>
                </a:solidFill>
              </a:rPr>
              <a:t>网络学习样本的建立</a:t>
            </a:r>
          </a:p>
        </p:txBody>
      </p:sp>
    </p:spTree>
    <p:extLst>
      <p:ext uri="{BB962C8B-B14F-4D97-AF65-F5344CB8AC3E}">
        <p14:creationId xmlns:p14="http://schemas.microsoft.com/office/powerpoint/2010/main" val="1806013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96738588"/>
              </p:ext>
            </p:extLst>
          </p:nvPr>
        </p:nvGraphicFramePr>
        <p:xfrm>
          <a:off x="2015039" y="429220"/>
          <a:ext cx="7778751" cy="6281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6572776" progId="Word.Document.12">
                  <p:embed/>
                </p:oleObj>
              </mc:Choice>
              <mc:Fallback>
                <p:oleObj name="Document" r:id="rId2" imgW="8129635" imgH="6572776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015039" y="429220"/>
                        <a:ext cx="7778751" cy="62817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92529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D1171C8D-6327-4622-A38D-DA77EB5ED0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40622047"/>
              </p:ext>
            </p:extLst>
          </p:nvPr>
        </p:nvGraphicFramePr>
        <p:xfrm>
          <a:off x="2028827" y="1624015"/>
          <a:ext cx="8188325" cy="3698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3702612" progId="Word.Document.12">
                  <p:embed/>
                </p:oleObj>
              </mc:Choice>
              <mc:Fallback>
                <p:oleObj name="Document" r:id="rId2" imgW="8153322" imgH="3702612" progId="Word.Document.12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D1171C8D-6327-4622-A38D-DA77EB5ED0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028827" y="1624015"/>
                        <a:ext cx="8188325" cy="3698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B8DC3E65-1ED8-4E27-8166-5B4FC188AF4F}"/>
              </a:ext>
            </a:extLst>
          </p:cNvPr>
          <p:cNvSpPr txBox="1"/>
          <p:nvPr/>
        </p:nvSpPr>
        <p:spPr>
          <a:xfrm>
            <a:off x="1908875" y="772245"/>
            <a:ext cx="6316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0293B8"/>
                </a:solidFill>
              </a:rPr>
              <a:t>2.</a:t>
            </a:r>
            <a:r>
              <a:rPr lang="zh-CN" altLang="zh-CN" sz="3600" b="1">
                <a:solidFill>
                  <a:srgbClr val="0293B8"/>
                </a:solidFill>
              </a:rPr>
              <a:t>原始数据的预处理</a:t>
            </a:r>
            <a:endParaRPr lang="zh-CN" altLang="en-US" sz="3600" b="1" dirty="0">
              <a:solidFill>
                <a:srgbClr val="0293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833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23803467"/>
              </p:ext>
            </p:extLst>
          </p:nvPr>
        </p:nvGraphicFramePr>
        <p:xfrm>
          <a:off x="2054229" y="808040"/>
          <a:ext cx="7778751" cy="3590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766369" progId="Word.Document.12">
                  <p:embed/>
                </p:oleObj>
              </mc:Choice>
              <mc:Fallback>
                <p:oleObj name="Document" r:id="rId2" imgW="8129635" imgH="3766369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054229" y="808040"/>
                        <a:ext cx="7778751" cy="3590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9191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D1171C8D-6327-4622-A38D-DA77EB5ED0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91222323"/>
              </p:ext>
            </p:extLst>
          </p:nvPr>
        </p:nvGraphicFramePr>
        <p:xfrm>
          <a:off x="2001837" y="1624015"/>
          <a:ext cx="8188325" cy="3698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3766369" progId="Word.Document.12">
                  <p:embed/>
                </p:oleObj>
              </mc:Choice>
              <mc:Fallback>
                <p:oleObj name="Document" r:id="rId2" imgW="8153322" imgH="3766369" progId="Word.Document.12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D1171C8D-6327-4622-A38D-DA77EB5ED0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001837" y="1624015"/>
                        <a:ext cx="8188325" cy="3698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B8DC3E65-1ED8-4E27-8166-5B4FC188AF4F}"/>
              </a:ext>
            </a:extLst>
          </p:cNvPr>
          <p:cNvSpPr txBox="1"/>
          <p:nvPr/>
        </p:nvSpPr>
        <p:spPr>
          <a:xfrm>
            <a:off x="1908875" y="772245"/>
            <a:ext cx="6316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0293B8"/>
                </a:solidFill>
              </a:rPr>
              <a:t>3.</a:t>
            </a:r>
            <a:r>
              <a:rPr lang="zh-CN" altLang="zh-CN" sz="3600" b="1">
                <a:solidFill>
                  <a:srgbClr val="0293B8"/>
                </a:solidFill>
              </a:rPr>
              <a:t>网络的训练</a:t>
            </a:r>
            <a:endParaRPr lang="zh-CN" altLang="en-US" sz="3600" b="1" dirty="0">
              <a:solidFill>
                <a:srgbClr val="0293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6707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48149838"/>
              </p:ext>
            </p:extLst>
          </p:nvPr>
        </p:nvGraphicFramePr>
        <p:xfrm>
          <a:off x="2054229" y="808039"/>
          <a:ext cx="7778751" cy="302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171661" progId="Word.Document.12">
                  <p:embed/>
                </p:oleObj>
              </mc:Choice>
              <mc:Fallback>
                <p:oleObj name="Document" r:id="rId2" imgW="8129635" imgH="3171661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054229" y="808039"/>
                        <a:ext cx="7778751" cy="3022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97721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44951609"/>
              </p:ext>
            </p:extLst>
          </p:nvPr>
        </p:nvGraphicFramePr>
        <p:xfrm>
          <a:off x="2054229" y="808039"/>
          <a:ext cx="7778751" cy="302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171661" progId="Word.Document.12">
                  <p:embed/>
                </p:oleObj>
              </mc:Choice>
              <mc:Fallback>
                <p:oleObj name="Document" r:id="rId2" imgW="8129635" imgH="3171661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054229" y="808039"/>
                        <a:ext cx="7778751" cy="3022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44911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DE9C687E-7D6A-63E5-7C84-866EED5134B9}"/>
              </a:ext>
            </a:extLst>
          </p:cNvPr>
          <p:cNvSpPr txBox="1"/>
          <p:nvPr/>
        </p:nvSpPr>
        <p:spPr>
          <a:xfrm>
            <a:off x="780523" y="1580602"/>
            <a:ext cx="10146809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en-US" sz="2400" b="0" i="0" u="none" strike="noStrike" dirty="0">
                <a:solidFill>
                  <a:srgbClr val="FFFFFF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输入输出</a:t>
            </a:r>
            <a:endParaRPr lang="en-US" altLang="zh-CN" sz="2400" b="0" i="0" u="none" strike="noStrike" dirty="0">
              <a:solidFill>
                <a:srgbClr val="FFFFFF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/>
            <a:r>
              <a:rPr lang="zh-CN" altLang="en-US" sz="2400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√ 特征要求：</a:t>
            </a:r>
            <a:r>
              <a:rPr lang="zh-CN" altLang="en-US" sz="2400" b="1" i="0" dirty="0">
                <a:solidFill>
                  <a:srgbClr val="C0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输入变量和目标变量应该存在因果决定关系，而非毫无关联的随机数据，亦即目标变量应是“可预测”的</a:t>
            </a:r>
            <a:r>
              <a:rPr lang="zh-CN" altLang="en-US" sz="2400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</a:p>
          <a:p>
            <a:pPr algn="just"/>
            <a:r>
              <a:rPr lang="zh-CN" altLang="en-US" sz="2400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√ 类型要求：数值型，整型或浮点型皆可。</a:t>
            </a:r>
          </a:p>
          <a:p>
            <a:pPr algn="just"/>
            <a:r>
              <a:rPr lang="zh-CN" altLang="en-US" sz="2400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√ 完整要求：计算时程序对样本数据缺失值自动填零。</a:t>
            </a:r>
          </a:p>
          <a:p>
            <a:pPr algn="just"/>
            <a:r>
              <a:rPr lang="zh-CN" altLang="en-US" sz="2400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√ 大小要求：</a:t>
            </a:r>
            <a:r>
              <a:rPr lang="zh-CN" altLang="en-US" sz="2400" b="1" i="0" dirty="0">
                <a:solidFill>
                  <a:srgbClr val="C0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为了充分训练参数，样本数据不宜小于输入变量个数的</a:t>
            </a:r>
            <a:r>
              <a:rPr lang="en-US" altLang="zh-CN" sz="2400" b="1" i="0" dirty="0">
                <a:solidFill>
                  <a:srgbClr val="C0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20</a:t>
            </a:r>
            <a:r>
              <a:rPr lang="zh-CN" altLang="en-US" sz="2400" b="1" i="0" dirty="0">
                <a:solidFill>
                  <a:srgbClr val="C0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倍</a:t>
            </a:r>
            <a:r>
              <a:rPr lang="zh-CN" altLang="en-US" sz="2400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2D53F19-1A5B-B623-860F-1101F53C0960}"/>
              </a:ext>
            </a:extLst>
          </p:cNvPr>
          <p:cNvSpPr txBox="1"/>
          <p:nvPr/>
        </p:nvSpPr>
        <p:spPr>
          <a:xfrm>
            <a:off x="699692" y="1131363"/>
            <a:ext cx="1014680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输入输出：</a:t>
            </a:r>
            <a:endParaRPr lang="zh-CN" altLang="en-US" sz="24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7120217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5C99AF70-EEA4-D4AF-1F65-4519998561EC}"/>
              </a:ext>
            </a:extLst>
          </p:cNvPr>
          <p:cNvSpPr txBox="1"/>
          <p:nvPr/>
        </p:nvSpPr>
        <p:spPr>
          <a:xfrm>
            <a:off x="909348" y="1430760"/>
            <a:ext cx="10523178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en-US" sz="2400" b="1" i="0" dirty="0">
                <a:solidFill>
                  <a:srgbClr val="C0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优点：</a:t>
            </a:r>
          </a:p>
          <a:p>
            <a:pPr algn="just"/>
            <a:r>
              <a:rPr lang="en-US" altLang="zh-CN" sz="2400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1. </a:t>
            </a:r>
            <a:r>
              <a:rPr lang="zh-CN" altLang="en-US" sz="2400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它具有唯一最佳的特性，且无局部极小问题存在；</a:t>
            </a:r>
          </a:p>
          <a:p>
            <a:pPr algn="just"/>
            <a:r>
              <a:rPr lang="en-US" altLang="zh-CN" sz="2400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2. RBF</a:t>
            </a:r>
            <a:r>
              <a:rPr lang="zh-CN" altLang="en-US" sz="2400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神经网络具有较强的输入和输出映射功能，并且理论证明在前向网络中</a:t>
            </a:r>
            <a:r>
              <a:rPr lang="en-US" altLang="zh-CN" sz="2400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RBF</a:t>
            </a:r>
            <a:r>
              <a:rPr lang="zh-CN" altLang="en-US" sz="2400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神经网络是完成映射功能的最有效网络；</a:t>
            </a:r>
          </a:p>
          <a:p>
            <a:pPr algn="just"/>
            <a:r>
              <a:rPr lang="en-US" altLang="zh-CN" sz="2400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3. </a:t>
            </a:r>
            <a:r>
              <a:rPr lang="zh-CN" altLang="en-US" sz="2400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分类能力好；</a:t>
            </a:r>
          </a:p>
          <a:p>
            <a:pPr algn="just"/>
            <a:r>
              <a:rPr lang="en-US" altLang="zh-CN" sz="2400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4. </a:t>
            </a:r>
            <a:r>
              <a:rPr lang="zh-CN" altLang="en-US" sz="2400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学习过程收敛速度快。</a:t>
            </a:r>
          </a:p>
          <a:p>
            <a:pPr algn="just"/>
            <a:r>
              <a:rPr lang="zh-CN" altLang="en-US" sz="2400" b="1" i="0" dirty="0">
                <a:solidFill>
                  <a:srgbClr val="C0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缺点：</a:t>
            </a:r>
          </a:p>
          <a:p>
            <a:pPr algn="just"/>
            <a:r>
              <a:rPr lang="en-US" altLang="zh-CN" sz="2400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1. </a:t>
            </a:r>
            <a:r>
              <a:rPr lang="zh-CN" altLang="en-US" sz="2400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没有能力来解释自己的推理过程和推理依据；</a:t>
            </a:r>
          </a:p>
          <a:p>
            <a:pPr algn="just"/>
            <a:r>
              <a:rPr lang="en-US" altLang="zh-CN" sz="2400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2. </a:t>
            </a:r>
            <a:r>
              <a:rPr lang="zh-CN" altLang="en-US" sz="2400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当样本数据不足时，预测结果不太准确。</a:t>
            </a:r>
          </a:p>
        </p:txBody>
      </p:sp>
    </p:spTree>
    <p:extLst>
      <p:ext uri="{BB962C8B-B14F-4D97-AF65-F5344CB8AC3E}">
        <p14:creationId xmlns:p14="http://schemas.microsoft.com/office/powerpoint/2010/main" val="1273392569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37C9A750-EF3B-46E9-94F6-CD7014D8B147}"/>
              </a:ext>
            </a:extLst>
          </p:cNvPr>
          <p:cNvSpPr txBox="1"/>
          <p:nvPr/>
        </p:nvSpPr>
        <p:spPr>
          <a:xfrm>
            <a:off x="1804852" y="770775"/>
            <a:ext cx="8210005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711817"/>
            <a:r>
              <a:rPr lang="zh-CN" altLang="zh-CN" b="1" kern="100" dirty="0">
                <a:solidFill>
                  <a:srgbClr val="000000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计算的</a:t>
            </a:r>
            <a:r>
              <a:rPr lang="en-US" altLang="zh-CN" b="1" kern="100" dirty="0" err="1">
                <a:solidFill>
                  <a:srgbClr val="000000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Matlab</a:t>
            </a:r>
            <a:r>
              <a:rPr lang="zh-CN" altLang="zh-CN" b="1" kern="100" dirty="0">
                <a:solidFill>
                  <a:srgbClr val="000000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程序如下：</a:t>
            </a:r>
            <a:endParaRPr lang="zh-CN" altLang="zh-CN" sz="800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711817" algn="just"/>
            <a:r>
              <a:rPr lang="en-US" altLang="zh-CN" b="1" kern="100" dirty="0" err="1">
                <a:latin typeface="Times New Roman" panose="02020603050405020304" pitchFamily="18" charset="0"/>
                <a:ea typeface="华文楷体" panose="02010600040101010101" pitchFamily="2" charset="-122"/>
              </a:rPr>
              <a:t>clc</a:t>
            </a:r>
            <a:r>
              <a:rPr lang="en-US" altLang="zh-CN" b="1" kern="100" dirty="0">
                <a:latin typeface="Times New Roman" panose="02020603050405020304" pitchFamily="18" charset="0"/>
                <a:ea typeface="华文楷体" panose="02010600040101010101" pitchFamily="2" charset="-122"/>
              </a:rPr>
              <a:t>, clear</a:t>
            </a:r>
            <a:endParaRPr lang="zh-CN" altLang="zh-CN" sz="800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711817" algn="just"/>
            <a:r>
              <a:rPr lang="en-US" altLang="zh-CN" b="1" kern="100" dirty="0">
                <a:latin typeface="Times New Roman" panose="02020603050405020304" pitchFamily="18" charset="0"/>
                <a:ea typeface="华文楷体" panose="02010600040101010101" pitchFamily="2" charset="-122"/>
              </a:rPr>
              <a:t>a=load('anli15_2.txt'); %</a:t>
            </a:r>
            <a:r>
              <a:rPr lang="zh-CN" altLang="zh-CN" b="1" kern="100" dirty="0">
                <a:latin typeface="Times New Roman" panose="02020603050405020304" pitchFamily="18" charset="0"/>
                <a:ea typeface="华文楷体" panose="02010600040101010101" pitchFamily="2" charset="-122"/>
              </a:rPr>
              <a:t>把表中的数据保存到纯文本文件</a:t>
            </a:r>
            <a:r>
              <a:rPr lang="en-US" altLang="zh-CN" b="1" kern="100" dirty="0">
                <a:latin typeface="Times New Roman" panose="02020603050405020304" pitchFamily="18" charset="0"/>
                <a:ea typeface="华文楷体" panose="02010600040101010101" pitchFamily="2" charset="-122"/>
              </a:rPr>
              <a:t>anli15_12.txt</a:t>
            </a:r>
            <a:endParaRPr lang="zh-CN" altLang="zh-CN" sz="800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711817" algn="just"/>
            <a:r>
              <a:rPr lang="en-US" altLang="zh-CN" b="1" kern="100" dirty="0">
                <a:latin typeface="Times New Roman" panose="02020603050405020304" pitchFamily="18" charset="0"/>
                <a:ea typeface="华文楷体" panose="02010600040101010101" pitchFamily="2" charset="-122"/>
              </a:rPr>
              <a:t>a=a‘; %</a:t>
            </a:r>
            <a:r>
              <a:rPr lang="zh-CN" altLang="zh-CN" b="1" kern="100" dirty="0">
                <a:latin typeface="Times New Roman" panose="02020603050405020304" pitchFamily="18" charset="0"/>
                <a:ea typeface="华文楷体" panose="02010600040101010101" pitchFamily="2" charset="-122"/>
              </a:rPr>
              <a:t>注意神经网络的数据格式，不要</a:t>
            </a:r>
            <a:r>
              <a:rPr lang="zh-CN" altLang="zh-CN" b="1" kern="100">
                <a:latin typeface="Times New Roman" panose="02020603050405020304" pitchFamily="18" charset="0"/>
                <a:ea typeface="华文楷体" panose="02010600040101010101" pitchFamily="2" charset="-122"/>
              </a:rPr>
              <a:t>将转置</a:t>
            </a:r>
            <a:r>
              <a:rPr lang="zh-CN" altLang="en-US" b="1" kern="100">
                <a:latin typeface="Times New Roman" panose="02020603050405020304" pitchFamily="18" charset="0"/>
                <a:ea typeface="华文楷体" panose="02010600040101010101" pitchFamily="2" charset="-122"/>
              </a:rPr>
              <a:t>关系</a:t>
            </a:r>
            <a:r>
              <a:rPr lang="zh-CN" altLang="zh-CN" b="1" kern="100">
                <a:latin typeface="Times New Roman" panose="02020603050405020304" pitchFamily="18" charset="0"/>
                <a:ea typeface="华文楷体" panose="02010600040101010101" pitchFamily="2" charset="-122"/>
              </a:rPr>
              <a:t>搞</a:t>
            </a:r>
            <a:r>
              <a:rPr lang="zh-CN" altLang="zh-CN" b="1" kern="100" dirty="0">
                <a:latin typeface="Times New Roman" panose="02020603050405020304" pitchFamily="18" charset="0"/>
                <a:ea typeface="华文楷体" panose="02010600040101010101" pitchFamily="2" charset="-122"/>
              </a:rPr>
              <a:t>错</a:t>
            </a:r>
            <a:endParaRPr lang="zh-CN" altLang="zh-CN" sz="800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711817" algn="just"/>
            <a:r>
              <a:rPr lang="en-US" altLang="zh-CN" b="1" kern="100" dirty="0">
                <a:latin typeface="Times New Roman" panose="02020603050405020304" pitchFamily="18" charset="0"/>
                <a:ea typeface="华文楷体" panose="02010600040101010101" pitchFamily="2" charset="-122"/>
              </a:rPr>
              <a:t>P=a([1:4],[1:end-1]); [PN,PS1]=</a:t>
            </a:r>
            <a:r>
              <a:rPr lang="en-US" altLang="zh-CN" b="1" kern="100" dirty="0" err="1">
                <a:latin typeface="Times New Roman" panose="02020603050405020304" pitchFamily="18" charset="0"/>
                <a:ea typeface="华文楷体" panose="02010600040101010101" pitchFamily="2" charset="-122"/>
              </a:rPr>
              <a:t>mapminmax</a:t>
            </a:r>
            <a:r>
              <a:rPr lang="en-US" altLang="zh-CN" b="1" kern="100" dirty="0">
                <a:latin typeface="Times New Roman" panose="02020603050405020304" pitchFamily="18" charset="0"/>
                <a:ea typeface="华文楷体" panose="02010600040101010101" pitchFamily="2" charset="-122"/>
              </a:rPr>
              <a:t>(P); %</a:t>
            </a:r>
            <a:r>
              <a:rPr lang="zh-CN" altLang="zh-CN" b="1" kern="100" dirty="0">
                <a:latin typeface="Times New Roman" panose="02020603050405020304" pitchFamily="18" charset="0"/>
                <a:ea typeface="华文楷体" panose="02010600040101010101" pitchFamily="2" charset="-122"/>
              </a:rPr>
              <a:t>自变量数据规格化到</a:t>
            </a:r>
            <a:r>
              <a:rPr lang="en-US" altLang="zh-CN" b="1" kern="100" dirty="0">
                <a:latin typeface="Times New Roman" panose="02020603050405020304" pitchFamily="18" charset="0"/>
                <a:ea typeface="华文楷体" panose="02010600040101010101" pitchFamily="2" charset="-122"/>
              </a:rPr>
              <a:t>[-1,1]</a:t>
            </a:r>
            <a:endParaRPr lang="zh-CN" altLang="zh-CN" sz="800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711817" algn="just"/>
            <a:r>
              <a:rPr lang="en-US" altLang="zh-CN" b="1" kern="100" dirty="0">
                <a:latin typeface="Times New Roman" panose="02020603050405020304" pitchFamily="18" charset="0"/>
                <a:ea typeface="华文楷体" panose="02010600040101010101" pitchFamily="2" charset="-122"/>
              </a:rPr>
              <a:t>T=a(5,[1:end-1]);  [TN,PS2]=</a:t>
            </a:r>
            <a:r>
              <a:rPr lang="en-US" altLang="zh-CN" b="1" kern="100" dirty="0" err="1">
                <a:latin typeface="Times New Roman" panose="02020603050405020304" pitchFamily="18" charset="0"/>
                <a:ea typeface="华文楷体" panose="02010600040101010101" pitchFamily="2" charset="-122"/>
              </a:rPr>
              <a:t>mapminmax</a:t>
            </a:r>
            <a:r>
              <a:rPr lang="en-US" altLang="zh-CN" b="1" kern="100" dirty="0">
                <a:latin typeface="Times New Roman" panose="02020603050405020304" pitchFamily="18" charset="0"/>
                <a:ea typeface="华文楷体" panose="02010600040101010101" pitchFamily="2" charset="-122"/>
              </a:rPr>
              <a:t>(T); %</a:t>
            </a:r>
            <a:r>
              <a:rPr lang="zh-CN" altLang="zh-CN" b="1" kern="100" dirty="0">
                <a:latin typeface="Times New Roman" panose="02020603050405020304" pitchFamily="18" charset="0"/>
                <a:ea typeface="华文楷体" panose="02010600040101010101" pitchFamily="2" charset="-122"/>
              </a:rPr>
              <a:t>因变量数据规格化到</a:t>
            </a:r>
            <a:r>
              <a:rPr lang="en-US" altLang="zh-CN" b="1" kern="100" dirty="0">
                <a:latin typeface="Times New Roman" panose="02020603050405020304" pitchFamily="18" charset="0"/>
                <a:ea typeface="华文楷体" panose="02010600040101010101" pitchFamily="2" charset="-122"/>
              </a:rPr>
              <a:t>[-1,1]</a:t>
            </a:r>
            <a:endParaRPr lang="zh-CN" altLang="zh-CN" sz="800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711817" algn="just"/>
            <a:r>
              <a:rPr lang="en-US" altLang="zh-CN" b="1" kern="100" dirty="0">
                <a:latin typeface="Times New Roman" panose="02020603050405020304" pitchFamily="18" charset="0"/>
                <a:ea typeface="华文楷体" panose="02010600040101010101" pitchFamily="2" charset="-122"/>
              </a:rPr>
              <a:t>net1=</a:t>
            </a:r>
            <a:r>
              <a:rPr lang="en-US" altLang="zh-CN" b="1" kern="100" dirty="0" err="1">
                <a:latin typeface="Times New Roman" panose="02020603050405020304" pitchFamily="18" charset="0"/>
                <a:ea typeface="华文楷体" panose="02010600040101010101" pitchFamily="2" charset="-122"/>
              </a:rPr>
              <a:t>newrb</a:t>
            </a:r>
            <a:r>
              <a:rPr lang="en-US" altLang="zh-CN" b="1" kern="100" dirty="0">
                <a:latin typeface="Times New Roman" panose="02020603050405020304" pitchFamily="18" charset="0"/>
                <a:ea typeface="华文楷体" panose="02010600040101010101" pitchFamily="2" charset="-122"/>
              </a:rPr>
              <a:t>(PN,TN)  %</a:t>
            </a:r>
            <a:r>
              <a:rPr lang="zh-CN" altLang="zh-CN" b="1" kern="100" dirty="0">
                <a:latin typeface="Times New Roman" panose="02020603050405020304" pitchFamily="18" charset="0"/>
                <a:ea typeface="华文楷体" panose="02010600040101010101" pitchFamily="2" charset="-122"/>
              </a:rPr>
              <a:t>训练</a:t>
            </a:r>
            <a:r>
              <a:rPr lang="en-US" altLang="zh-CN" b="1" kern="100" dirty="0">
                <a:latin typeface="Times New Roman" panose="02020603050405020304" pitchFamily="18" charset="0"/>
                <a:ea typeface="华文楷体" panose="02010600040101010101" pitchFamily="2" charset="-122"/>
              </a:rPr>
              <a:t>RBF</a:t>
            </a:r>
            <a:r>
              <a:rPr lang="zh-CN" altLang="zh-CN" b="1" kern="100" dirty="0">
                <a:latin typeface="Times New Roman" panose="02020603050405020304" pitchFamily="18" charset="0"/>
                <a:ea typeface="华文楷体" panose="02010600040101010101" pitchFamily="2" charset="-122"/>
              </a:rPr>
              <a:t>网络</a:t>
            </a:r>
            <a:endParaRPr lang="zh-CN" altLang="zh-CN" sz="800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711817" algn="just"/>
            <a:r>
              <a:rPr lang="en-US" altLang="zh-CN" b="1" kern="100" dirty="0">
                <a:latin typeface="Times New Roman" panose="02020603050405020304" pitchFamily="18" charset="0"/>
                <a:ea typeface="华文楷体" panose="02010600040101010101" pitchFamily="2" charset="-122"/>
              </a:rPr>
              <a:t>x=a([1:4],end); </a:t>
            </a:r>
            <a:r>
              <a:rPr lang="en-US" altLang="zh-CN" b="1" kern="100" dirty="0" err="1">
                <a:latin typeface="Times New Roman" panose="02020603050405020304" pitchFamily="18" charset="0"/>
                <a:ea typeface="华文楷体" panose="02010600040101010101" pitchFamily="2" charset="-122"/>
              </a:rPr>
              <a:t>xn</a:t>
            </a:r>
            <a:r>
              <a:rPr lang="en-US" altLang="zh-CN" b="1" kern="100" dirty="0">
                <a:latin typeface="Times New Roman" panose="02020603050405020304" pitchFamily="18" charset="0"/>
                <a:ea typeface="华文楷体" panose="02010600040101010101" pitchFamily="2" charset="-122"/>
              </a:rPr>
              <a:t>=</a:t>
            </a:r>
            <a:r>
              <a:rPr lang="en-US" altLang="zh-CN" b="1" kern="100" dirty="0" err="1">
                <a:latin typeface="Times New Roman" panose="02020603050405020304" pitchFamily="18" charset="0"/>
                <a:ea typeface="华文楷体" panose="02010600040101010101" pitchFamily="2" charset="-122"/>
              </a:rPr>
              <a:t>mapminmax</a:t>
            </a:r>
            <a:r>
              <a:rPr lang="en-US" altLang="zh-CN" b="1" kern="100" dirty="0">
                <a:latin typeface="Times New Roman" panose="02020603050405020304" pitchFamily="18" charset="0"/>
                <a:ea typeface="华文楷体" panose="02010600040101010101" pitchFamily="2" charset="-122"/>
              </a:rPr>
              <a:t>('apply',x,PS1); %</a:t>
            </a:r>
            <a:r>
              <a:rPr lang="zh-CN" altLang="zh-CN" b="1" kern="100" dirty="0">
                <a:latin typeface="Times New Roman" panose="02020603050405020304" pitchFamily="18" charset="0"/>
                <a:ea typeface="华文楷体" panose="02010600040101010101" pitchFamily="2" charset="-122"/>
              </a:rPr>
              <a:t>预测样本点自变量规格化</a:t>
            </a:r>
            <a:endParaRPr lang="zh-CN" altLang="zh-CN" sz="800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711817" algn="just"/>
            <a:r>
              <a:rPr lang="en-US" altLang="zh-CN" b="1" kern="100" dirty="0">
                <a:latin typeface="Times New Roman" panose="02020603050405020304" pitchFamily="18" charset="0"/>
                <a:ea typeface="华文楷体" panose="02010600040101010101" pitchFamily="2" charset="-122"/>
              </a:rPr>
              <a:t>yn1=sim(net1,xn); y1=</a:t>
            </a:r>
            <a:r>
              <a:rPr lang="en-US" altLang="zh-CN" b="1" kern="100" dirty="0" err="1">
                <a:latin typeface="Times New Roman" panose="02020603050405020304" pitchFamily="18" charset="0"/>
                <a:ea typeface="华文楷体" panose="02010600040101010101" pitchFamily="2" charset="-122"/>
              </a:rPr>
              <a:t>mapminmax</a:t>
            </a:r>
            <a:r>
              <a:rPr lang="en-US" altLang="zh-CN" b="1" kern="100" dirty="0">
                <a:latin typeface="Times New Roman" panose="02020603050405020304" pitchFamily="18" charset="0"/>
                <a:ea typeface="华文楷体" panose="02010600040101010101" pitchFamily="2" charset="-122"/>
              </a:rPr>
              <a:t>('reverse',yn1,PS2) %</a:t>
            </a:r>
            <a:r>
              <a:rPr lang="zh-CN" altLang="zh-CN" b="1" kern="100" dirty="0">
                <a:latin typeface="Times New Roman" panose="02020603050405020304" pitchFamily="18" charset="0"/>
                <a:ea typeface="华文楷体" panose="02010600040101010101" pitchFamily="2" charset="-122"/>
              </a:rPr>
              <a:t>求预测值，并把数据还原</a:t>
            </a:r>
            <a:endParaRPr lang="zh-CN" altLang="zh-CN" sz="800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711817" algn="just"/>
            <a:r>
              <a:rPr lang="en-US" altLang="zh-CN" b="1" kern="100" dirty="0">
                <a:latin typeface="Times New Roman" panose="02020603050405020304" pitchFamily="18" charset="0"/>
                <a:ea typeface="华文楷体" panose="02010600040101010101" pitchFamily="2" charset="-122"/>
              </a:rPr>
              <a:t>delta1=abs(a(5,20)-y1)/a(5,20)  %</a:t>
            </a:r>
            <a:r>
              <a:rPr lang="zh-CN" altLang="zh-CN" b="1" kern="100" dirty="0">
                <a:latin typeface="Times New Roman" panose="02020603050405020304" pitchFamily="18" charset="0"/>
                <a:ea typeface="华文楷体" panose="02010600040101010101" pitchFamily="2" charset="-122"/>
              </a:rPr>
              <a:t>计算</a:t>
            </a:r>
            <a:r>
              <a:rPr lang="en-US" altLang="zh-CN" b="1" kern="100" dirty="0">
                <a:latin typeface="Times New Roman" panose="02020603050405020304" pitchFamily="18" charset="0"/>
                <a:ea typeface="华文楷体" panose="02010600040101010101" pitchFamily="2" charset="-122"/>
              </a:rPr>
              <a:t>RBF</a:t>
            </a:r>
            <a:r>
              <a:rPr lang="zh-CN" altLang="zh-CN" b="1" kern="100" dirty="0">
                <a:latin typeface="Times New Roman" panose="02020603050405020304" pitchFamily="18" charset="0"/>
                <a:ea typeface="华文楷体" panose="02010600040101010101" pitchFamily="2" charset="-122"/>
              </a:rPr>
              <a:t>网络预测的相对误差</a:t>
            </a:r>
            <a:endParaRPr lang="zh-CN" altLang="zh-CN" sz="800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711817" algn="just"/>
            <a:r>
              <a:rPr lang="en-US" altLang="zh-CN" b="1" kern="100" dirty="0">
                <a:latin typeface="Times New Roman" panose="02020603050405020304" pitchFamily="18" charset="0"/>
                <a:ea typeface="华文楷体" panose="02010600040101010101" pitchFamily="2" charset="-122"/>
              </a:rPr>
              <a:t>net2=</a:t>
            </a:r>
            <a:r>
              <a:rPr lang="en-US" altLang="zh-CN" b="1" kern="100" dirty="0" err="1">
                <a:latin typeface="Times New Roman" panose="02020603050405020304" pitchFamily="18" charset="0"/>
                <a:ea typeface="华文楷体" panose="02010600040101010101" pitchFamily="2" charset="-122"/>
              </a:rPr>
              <a:t>feedforwardnet</a:t>
            </a:r>
            <a:r>
              <a:rPr lang="en-US" altLang="zh-CN" b="1" kern="100" dirty="0">
                <a:latin typeface="Times New Roman" panose="02020603050405020304" pitchFamily="18" charset="0"/>
                <a:ea typeface="华文楷体" panose="02010600040101010101" pitchFamily="2" charset="-122"/>
              </a:rPr>
              <a:t>(4);  %</a:t>
            </a:r>
            <a:r>
              <a:rPr lang="zh-CN" altLang="zh-CN" b="1" kern="100" dirty="0">
                <a:latin typeface="Times New Roman" panose="02020603050405020304" pitchFamily="18" charset="0"/>
                <a:ea typeface="华文楷体" panose="02010600040101010101" pitchFamily="2" charset="-122"/>
              </a:rPr>
              <a:t>初始化</a:t>
            </a:r>
            <a:r>
              <a:rPr lang="en-US" altLang="zh-CN" b="1" kern="100" dirty="0">
                <a:latin typeface="Times New Roman" panose="02020603050405020304" pitchFamily="18" charset="0"/>
                <a:ea typeface="华文楷体" panose="02010600040101010101" pitchFamily="2" charset="-122"/>
              </a:rPr>
              <a:t>BP</a:t>
            </a:r>
            <a:r>
              <a:rPr lang="zh-CN" altLang="zh-CN" b="1" kern="100" dirty="0">
                <a:latin typeface="Times New Roman" panose="02020603050405020304" pitchFamily="18" charset="0"/>
                <a:ea typeface="华文楷体" panose="02010600040101010101" pitchFamily="2" charset="-122"/>
              </a:rPr>
              <a:t>网络，隐含层的神经元取为</a:t>
            </a:r>
            <a:r>
              <a:rPr lang="en-US" altLang="zh-CN" b="1" kern="100" dirty="0">
                <a:latin typeface="Times New Roman" panose="02020603050405020304" pitchFamily="18" charset="0"/>
                <a:ea typeface="华文楷体" panose="02010600040101010101" pitchFamily="2" charset="-122"/>
              </a:rPr>
              <a:t>4</a:t>
            </a:r>
            <a:r>
              <a:rPr lang="zh-CN" altLang="zh-CN" b="1" kern="100" dirty="0">
                <a:latin typeface="Times New Roman" panose="02020603050405020304" pitchFamily="18" charset="0"/>
                <a:ea typeface="华文楷体" panose="02010600040101010101" pitchFamily="2" charset="-122"/>
              </a:rPr>
              <a:t>个（多次试验）</a:t>
            </a:r>
            <a:endParaRPr lang="zh-CN" altLang="zh-CN" sz="800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711817" algn="just"/>
            <a:r>
              <a:rPr lang="en-US" altLang="zh-CN" b="1" kern="100" dirty="0">
                <a:latin typeface="Times New Roman" panose="02020603050405020304" pitchFamily="18" charset="0"/>
                <a:ea typeface="华文楷体" panose="02010600040101010101" pitchFamily="2" charset="-122"/>
              </a:rPr>
              <a:t>net2 = train(net2,PN,TN); %</a:t>
            </a:r>
            <a:r>
              <a:rPr lang="zh-CN" altLang="zh-CN" b="1" kern="100" dirty="0">
                <a:latin typeface="Times New Roman" panose="02020603050405020304" pitchFamily="18" charset="0"/>
                <a:ea typeface="华文楷体" panose="02010600040101010101" pitchFamily="2" charset="-122"/>
              </a:rPr>
              <a:t>训练</a:t>
            </a:r>
            <a:r>
              <a:rPr lang="en-US" altLang="zh-CN" b="1" kern="100" dirty="0">
                <a:latin typeface="Times New Roman" panose="02020603050405020304" pitchFamily="18" charset="0"/>
                <a:ea typeface="华文楷体" panose="02010600040101010101" pitchFamily="2" charset="-122"/>
              </a:rPr>
              <a:t>BP</a:t>
            </a:r>
            <a:r>
              <a:rPr lang="zh-CN" altLang="zh-CN" b="1" kern="100" dirty="0">
                <a:latin typeface="Times New Roman" panose="02020603050405020304" pitchFamily="18" charset="0"/>
                <a:ea typeface="华文楷体" panose="02010600040101010101" pitchFamily="2" charset="-122"/>
              </a:rPr>
              <a:t>网络</a:t>
            </a:r>
            <a:endParaRPr lang="zh-CN" altLang="zh-CN" sz="800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711817" algn="just"/>
            <a:r>
              <a:rPr lang="en-US" altLang="zh-CN" b="1" kern="100" dirty="0">
                <a:latin typeface="Times New Roman" panose="02020603050405020304" pitchFamily="18" charset="0"/>
                <a:ea typeface="华文楷体" panose="02010600040101010101" pitchFamily="2" charset="-122"/>
              </a:rPr>
              <a:t>yn2= net2(</a:t>
            </a:r>
            <a:r>
              <a:rPr lang="en-US" altLang="zh-CN" b="1" kern="100" dirty="0" err="1">
                <a:latin typeface="Times New Roman" panose="02020603050405020304" pitchFamily="18" charset="0"/>
                <a:ea typeface="华文楷体" panose="02010600040101010101" pitchFamily="2" charset="-122"/>
              </a:rPr>
              <a:t>xn</a:t>
            </a:r>
            <a:r>
              <a:rPr lang="en-US" altLang="zh-CN" b="1" kern="100" dirty="0">
                <a:latin typeface="Times New Roman" panose="02020603050405020304" pitchFamily="18" charset="0"/>
                <a:ea typeface="华文楷体" panose="02010600040101010101" pitchFamily="2" charset="-122"/>
              </a:rPr>
              <a:t>); y2=</a:t>
            </a:r>
            <a:r>
              <a:rPr lang="en-US" altLang="zh-CN" b="1" kern="100" dirty="0" err="1">
                <a:latin typeface="Times New Roman" panose="02020603050405020304" pitchFamily="18" charset="0"/>
                <a:ea typeface="华文楷体" panose="02010600040101010101" pitchFamily="2" charset="-122"/>
              </a:rPr>
              <a:t>mapminmax</a:t>
            </a:r>
            <a:r>
              <a:rPr lang="en-US" altLang="zh-CN" b="1" kern="100" dirty="0">
                <a:latin typeface="Times New Roman" panose="02020603050405020304" pitchFamily="18" charset="0"/>
                <a:ea typeface="华文楷体" panose="02010600040101010101" pitchFamily="2" charset="-122"/>
              </a:rPr>
              <a:t>('reverse',yn2,PS2)  %</a:t>
            </a:r>
            <a:r>
              <a:rPr lang="zh-CN" altLang="zh-CN" b="1" kern="100" dirty="0">
                <a:latin typeface="Times New Roman" panose="02020603050405020304" pitchFamily="18" charset="0"/>
                <a:ea typeface="华文楷体" panose="02010600040101010101" pitchFamily="2" charset="-122"/>
              </a:rPr>
              <a:t>求预测值，并把数据还原</a:t>
            </a:r>
            <a:endParaRPr lang="zh-CN" altLang="zh-CN" sz="800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801844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75384077"/>
              </p:ext>
            </p:extLst>
          </p:nvPr>
        </p:nvGraphicFramePr>
        <p:xfrm>
          <a:off x="2054229" y="808041"/>
          <a:ext cx="7778751" cy="47307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955787" progId="Word.Document.12">
                  <p:embed/>
                </p:oleObj>
              </mc:Choice>
              <mc:Fallback>
                <p:oleObj name="Document" r:id="rId2" imgW="8129635" imgH="4955787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054229" y="808041"/>
                        <a:ext cx="7778751" cy="473075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50891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62530003"/>
              </p:ext>
            </p:extLst>
          </p:nvPr>
        </p:nvGraphicFramePr>
        <p:xfrm>
          <a:off x="2054229" y="808040"/>
          <a:ext cx="7778751" cy="4160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361078" progId="Word.Document.12">
                  <p:embed/>
                </p:oleObj>
              </mc:Choice>
              <mc:Fallback>
                <p:oleObj name="Document" r:id="rId2" imgW="8129635" imgH="4361078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054229" y="808040"/>
                        <a:ext cx="7778751" cy="41608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82580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>
            <a:extLst>
              <a:ext uri="{FF2B5EF4-FFF2-40B4-BE49-F238E27FC236}">
                <a16:creationId xmlns:a16="http://schemas.microsoft.com/office/drawing/2014/main" id="{5308C7BE-2642-4736-9E33-AF112EB4DA35}"/>
              </a:ext>
            </a:extLst>
          </p:cNvPr>
          <p:cNvSpPr/>
          <p:nvPr/>
        </p:nvSpPr>
        <p:spPr>
          <a:xfrm>
            <a:off x="5922824" y="1126956"/>
            <a:ext cx="302044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800" b="1" dirty="0">
                <a:solidFill>
                  <a:srgbClr val="07499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 </a:t>
            </a:r>
            <a:r>
              <a:rPr lang="en-US" altLang="zh-CN" sz="2800" b="1" dirty="0">
                <a:solidFill>
                  <a:srgbClr val="07499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</a:p>
        </p:txBody>
      </p:sp>
      <p:sp>
        <p:nvSpPr>
          <p:cNvPr id="25" name="标题层">
            <a:extLst>
              <a:ext uri="{FF2B5EF4-FFF2-40B4-BE49-F238E27FC236}">
                <a16:creationId xmlns:a16="http://schemas.microsoft.com/office/drawing/2014/main" id="{289EE185-15D4-49EA-AEB9-3FFA96A3DE44}"/>
              </a:ext>
            </a:extLst>
          </p:cNvPr>
          <p:cNvSpPr txBox="1"/>
          <p:nvPr/>
        </p:nvSpPr>
        <p:spPr bwMode="auto">
          <a:xfrm>
            <a:off x="5123648" y="1741519"/>
            <a:ext cx="799176" cy="553974"/>
          </a:xfrm>
          <a:prstGeom prst="rect">
            <a:avLst/>
          </a:prstGeom>
          <a:noFill/>
          <a:effectLst/>
        </p:spPr>
        <p:txBody>
          <a:bodyPr wrap="square" lIns="121899" tIns="60948" rIns="121899" bIns="60948">
            <a:spAutoFit/>
          </a:bodyPr>
          <a:lstStyle/>
          <a:p>
            <a:pPr algn="ctr" defTabSz="1219110">
              <a:defRPr/>
            </a:pPr>
            <a:r>
              <a:rPr lang="en-US" altLang="zh-CN" sz="2800" kern="0" dirty="0">
                <a:solidFill>
                  <a:srgbClr val="595959"/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01</a:t>
            </a:r>
            <a:endParaRPr lang="zh-CN" altLang="en-US" sz="2800" kern="0" dirty="0">
              <a:solidFill>
                <a:srgbClr val="595959"/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718FAC01-9E0B-4A9C-89F8-46B2593347C3}"/>
              </a:ext>
            </a:extLst>
          </p:cNvPr>
          <p:cNvCxnSpPr/>
          <p:nvPr/>
        </p:nvCxnSpPr>
        <p:spPr>
          <a:xfrm>
            <a:off x="6002620" y="1812120"/>
            <a:ext cx="0" cy="556587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27" name="标题层">
            <a:extLst>
              <a:ext uri="{FF2B5EF4-FFF2-40B4-BE49-F238E27FC236}">
                <a16:creationId xmlns:a16="http://schemas.microsoft.com/office/drawing/2014/main" id="{51938E92-37AE-4E13-A2FF-6393A85AC71B}"/>
              </a:ext>
            </a:extLst>
          </p:cNvPr>
          <p:cNvSpPr txBox="1"/>
          <p:nvPr/>
        </p:nvSpPr>
        <p:spPr bwMode="auto">
          <a:xfrm>
            <a:off x="6093893" y="1741519"/>
            <a:ext cx="7054567" cy="553974"/>
          </a:xfrm>
          <a:prstGeom prst="rect">
            <a:avLst/>
          </a:prstGeom>
          <a:noFill/>
          <a:effectLst/>
        </p:spPr>
        <p:txBody>
          <a:bodyPr wrap="square" lIns="121899" tIns="60948" rIns="121899" bIns="60948">
            <a:spAutoFit/>
          </a:bodyPr>
          <a:lstStyle/>
          <a:p>
            <a:pPr defTabSz="1219110">
              <a:defRPr/>
            </a:pPr>
            <a:r>
              <a:rPr lang="zh-CN" altLang="en-US" sz="2800" b="1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微分方程模型</a:t>
            </a:r>
            <a:endParaRPr lang="zh-CN" altLang="en-US" sz="2800" b="1" dirty="0">
              <a:solidFill>
                <a:srgbClr val="59595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9" name="标题层">
            <a:extLst>
              <a:ext uri="{FF2B5EF4-FFF2-40B4-BE49-F238E27FC236}">
                <a16:creationId xmlns:a16="http://schemas.microsoft.com/office/drawing/2014/main" id="{69F96B8F-7F7E-458C-9521-1895BE024912}"/>
              </a:ext>
            </a:extLst>
          </p:cNvPr>
          <p:cNvSpPr txBox="1"/>
          <p:nvPr/>
        </p:nvSpPr>
        <p:spPr bwMode="auto">
          <a:xfrm>
            <a:off x="5131671" y="2315692"/>
            <a:ext cx="799176" cy="553974"/>
          </a:xfrm>
          <a:prstGeom prst="rect">
            <a:avLst/>
          </a:prstGeom>
          <a:noFill/>
          <a:effectLst/>
        </p:spPr>
        <p:txBody>
          <a:bodyPr wrap="square" lIns="121899" tIns="60948" rIns="121899" bIns="60948">
            <a:spAutoFit/>
          </a:bodyPr>
          <a:lstStyle/>
          <a:p>
            <a:pPr algn="ctr" defTabSz="1219110">
              <a:defRPr/>
            </a:pPr>
            <a:r>
              <a:rPr lang="en-US" altLang="zh-CN" sz="2800" kern="0" dirty="0">
                <a:solidFill>
                  <a:srgbClr val="595959"/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02</a:t>
            </a:r>
            <a:endParaRPr lang="zh-CN" altLang="en-US" sz="2800" kern="0" dirty="0">
              <a:solidFill>
                <a:srgbClr val="595959"/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0DEC1C30-64E8-4FC7-82F8-9072EBE9B3F8}"/>
              </a:ext>
            </a:extLst>
          </p:cNvPr>
          <p:cNvCxnSpPr/>
          <p:nvPr/>
        </p:nvCxnSpPr>
        <p:spPr>
          <a:xfrm>
            <a:off x="6010643" y="2386293"/>
            <a:ext cx="0" cy="556587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39" name="标题层">
            <a:extLst>
              <a:ext uri="{FF2B5EF4-FFF2-40B4-BE49-F238E27FC236}">
                <a16:creationId xmlns:a16="http://schemas.microsoft.com/office/drawing/2014/main" id="{0DABE6CB-D4FC-4026-ADC9-2F5F9B8AE2CA}"/>
              </a:ext>
            </a:extLst>
          </p:cNvPr>
          <p:cNvSpPr txBox="1"/>
          <p:nvPr/>
        </p:nvSpPr>
        <p:spPr bwMode="auto">
          <a:xfrm>
            <a:off x="6101915" y="2315692"/>
            <a:ext cx="4666951" cy="553974"/>
          </a:xfrm>
          <a:prstGeom prst="rect">
            <a:avLst/>
          </a:prstGeom>
          <a:noFill/>
          <a:effectLst/>
        </p:spPr>
        <p:txBody>
          <a:bodyPr wrap="square" lIns="121899" tIns="60948" rIns="121899" bIns="60948">
            <a:spAutoFit/>
          </a:bodyPr>
          <a:lstStyle/>
          <a:p>
            <a:pPr defTabSz="1219110">
              <a:defRPr/>
            </a:pPr>
            <a:r>
              <a:rPr lang="zh-CN" altLang="en-US" sz="2800" b="1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灰色预测模型</a:t>
            </a:r>
            <a:endParaRPr lang="zh-CN" altLang="en-US" sz="2800" b="1" dirty="0">
              <a:solidFill>
                <a:srgbClr val="59595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标题层">
            <a:extLst>
              <a:ext uri="{FF2B5EF4-FFF2-40B4-BE49-F238E27FC236}">
                <a16:creationId xmlns:a16="http://schemas.microsoft.com/office/drawing/2014/main" id="{5A9FEC25-0A79-45F7-923F-93795BA6D34E}"/>
              </a:ext>
            </a:extLst>
          </p:cNvPr>
          <p:cNvSpPr txBox="1"/>
          <p:nvPr/>
        </p:nvSpPr>
        <p:spPr bwMode="auto">
          <a:xfrm>
            <a:off x="5133299" y="2920479"/>
            <a:ext cx="799176" cy="553974"/>
          </a:xfrm>
          <a:prstGeom prst="rect">
            <a:avLst/>
          </a:prstGeom>
          <a:noFill/>
          <a:effectLst/>
        </p:spPr>
        <p:txBody>
          <a:bodyPr wrap="square" lIns="121899" tIns="60948" rIns="121899" bIns="60948">
            <a:spAutoFit/>
          </a:bodyPr>
          <a:lstStyle/>
          <a:p>
            <a:pPr algn="ctr" defTabSz="1219110">
              <a:defRPr/>
            </a:pPr>
            <a:r>
              <a:rPr lang="en-US" altLang="zh-CN" sz="2800" kern="0" dirty="0">
                <a:solidFill>
                  <a:srgbClr val="595959"/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03</a:t>
            </a:r>
            <a:endParaRPr lang="zh-CN" altLang="en-US" sz="2800" kern="0" dirty="0">
              <a:solidFill>
                <a:srgbClr val="595959"/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E40333FD-AA1A-4909-AB9B-8A573DD162F0}"/>
              </a:ext>
            </a:extLst>
          </p:cNvPr>
          <p:cNvCxnSpPr/>
          <p:nvPr/>
        </p:nvCxnSpPr>
        <p:spPr>
          <a:xfrm>
            <a:off x="6012271" y="2991080"/>
            <a:ext cx="0" cy="556587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11" name="标题层">
            <a:extLst>
              <a:ext uri="{FF2B5EF4-FFF2-40B4-BE49-F238E27FC236}">
                <a16:creationId xmlns:a16="http://schemas.microsoft.com/office/drawing/2014/main" id="{27705A23-6A90-4D49-A7D8-B4838740F1E6}"/>
              </a:ext>
            </a:extLst>
          </p:cNvPr>
          <p:cNvSpPr txBox="1"/>
          <p:nvPr/>
        </p:nvSpPr>
        <p:spPr bwMode="auto">
          <a:xfrm>
            <a:off x="6103543" y="2920479"/>
            <a:ext cx="4666951" cy="553974"/>
          </a:xfrm>
          <a:prstGeom prst="rect">
            <a:avLst/>
          </a:prstGeom>
          <a:noFill/>
          <a:effectLst/>
        </p:spPr>
        <p:txBody>
          <a:bodyPr wrap="square" lIns="121899" tIns="60948" rIns="121899" bIns="60948">
            <a:spAutoFit/>
          </a:bodyPr>
          <a:lstStyle/>
          <a:p>
            <a:pPr defTabSz="1219110">
              <a:defRPr/>
            </a:pPr>
            <a:r>
              <a:rPr lang="zh-CN" altLang="en-US" sz="2800" b="1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马尔科夫预测</a:t>
            </a:r>
            <a:endParaRPr lang="zh-CN" altLang="en-US" sz="2800" b="1" dirty="0">
              <a:solidFill>
                <a:srgbClr val="59595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" name="标题层">
            <a:extLst>
              <a:ext uri="{FF2B5EF4-FFF2-40B4-BE49-F238E27FC236}">
                <a16:creationId xmlns:a16="http://schemas.microsoft.com/office/drawing/2014/main" id="{FFF521AE-FEB0-4901-AC67-B778052BCDF1}"/>
              </a:ext>
            </a:extLst>
          </p:cNvPr>
          <p:cNvSpPr txBox="1"/>
          <p:nvPr/>
        </p:nvSpPr>
        <p:spPr bwMode="auto">
          <a:xfrm>
            <a:off x="5137781" y="3525463"/>
            <a:ext cx="799176" cy="553974"/>
          </a:xfrm>
          <a:prstGeom prst="rect">
            <a:avLst/>
          </a:prstGeom>
          <a:noFill/>
          <a:effectLst/>
        </p:spPr>
        <p:txBody>
          <a:bodyPr wrap="square" lIns="121899" tIns="60948" rIns="121899" bIns="60948">
            <a:spAutoFit/>
          </a:bodyPr>
          <a:lstStyle/>
          <a:p>
            <a:pPr algn="ctr" defTabSz="1219110">
              <a:defRPr/>
            </a:pPr>
            <a:r>
              <a:rPr lang="en-US" altLang="zh-CN" sz="2800" kern="0" dirty="0">
                <a:solidFill>
                  <a:srgbClr val="595959"/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04</a:t>
            </a:r>
            <a:endParaRPr lang="zh-CN" altLang="en-US" sz="2800" kern="0" dirty="0">
              <a:solidFill>
                <a:srgbClr val="595959"/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68FB52F2-5A68-45AF-AFAF-E4D38BE15F2C}"/>
              </a:ext>
            </a:extLst>
          </p:cNvPr>
          <p:cNvCxnSpPr/>
          <p:nvPr/>
        </p:nvCxnSpPr>
        <p:spPr>
          <a:xfrm>
            <a:off x="6016753" y="3596063"/>
            <a:ext cx="0" cy="556587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14" name="标题层">
            <a:extLst>
              <a:ext uri="{FF2B5EF4-FFF2-40B4-BE49-F238E27FC236}">
                <a16:creationId xmlns:a16="http://schemas.microsoft.com/office/drawing/2014/main" id="{40D26C12-7B68-48D0-9852-23A7B47E7FAD}"/>
              </a:ext>
            </a:extLst>
          </p:cNvPr>
          <p:cNvSpPr txBox="1"/>
          <p:nvPr/>
        </p:nvSpPr>
        <p:spPr bwMode="auto">
          <a:xfrm>
            <a:off x="6108026" y="3525463"/>
            <a:ext cx="4666951" cy="553974"/>
          </a:xfrm>
          <a:prstGeom prst="rect">
            <a:avLst/>
          </a:prstGeom>
          <a:noFill/>
          <a:effectLst/>
        </p:spPr>
        <p:txBody>
          <a:bodyPr wrap="square" lIns="121899" tIns="60948" rIns="121899" bIns="60948">
            <a:spAutoFit/>
          </a:bodyPr>
          <a:lstStyle/>
          <a:p>
            <a:pPr defTabSz="1219110">
              <a:defRPr/>
            </a:pPr>
            <a:r>
              <a:rPr lang="zh-CN" altLang="en-US" sz="2800" b="1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时间序列</a:t>
            </a:r>
            <a:endParaRPr lang="zh-CN" altLang="en-US" sz="2800" b="1" dirty="0">
              <a:solidFill>
                <a:srgbClr val="59595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" name="标题层">
            <a:extLst>
              <a:ext uri="{FF2B5EF4-FFF2-40B4-BE49-F238E27FC236}">
                <a16:creationId xmlns:a16="http://schemas.microsoft.com/office/drawing/2014/main" id="{08E25C59-9872-4076-A23C-3019DC097F96}"/>
              </a:ext>
            </a:extLst>
          </p:cNvPr>
          <p:cNvSpPr txBox="1"/>
          <p:nvPr/>
        </p:nvSpPr>
        <p:spPr bwMode="auto">
          <a:xfrm>
            <a:off x="5128943" y="4130971"/>
            <a:ext cx="799176" cy="553974"/>
          </a:xfrm>
          <a:prstGeom prst="rect">
            <a:avLst/>
          </a:prstGeom>
          <a:noFill/>
          <a:effectLst/>
        </p:spPr>
        <p:txBody>
          <a:bodyPr wrap="square" lIns="121899" tIns="60948" rIns="121899" bIns="60948">
            <a:spAutoFit/>
          </a:bodyPr>
          <a:lstStyle/>
          <a:p>
            <a:pPr algn="ctr" defTabSz="1219110">
              <a:defRPr/>
            </a:pPr>
            <a:r>
              <a:rPr lang="en-US" altLang="zh-CN" sz="2800" kern="0">
                <a:solidFill>
                  <a:srgbClr val="595959"/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05</a:t>
            </a:r>
            <a:endParaRPr lang="zh-CN" altLang="en-US" sz="2800" kern="0" dirty="0">
              <a:solidFill>
                <a:srgbClr val="595959"/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B2616835-D794-43FD-AE4C-097C3C8E5637}"/>
              </a:ext>
            </a:extLst>
          </p:cNvPr>
          <p:cNvCxnSpPr/>
          <p:nvPr/>
        </p:nvCxnSpPr>
        <p:spPr>
          <a:xfrm>
            <a:off x="6007915" y="4201571"/>
            <a:ext cx="0" cy="556587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17" name="标题层">
            <a:extLst>
              <a:ext uri="{FF2B5EF4-FFF2-40B4-BE49-F238E27FC236}">
                <a16:creationId xmlns:a16="http://schemas.microsoft.com/office/drawing/2014/main" id="{E9DDB0A3-4F52-4666-8BC5-CF9244CA5686}"/>
              </a:ext>
            </a:extLst>
          </p:cNvPr>
          <p:cNvSpPr txBox="1"/>
          <p:nvPr/>
        </p:nvSpPr>
        <p:spPr bwMode="auto">
          <a:xfrm>
            <a:off x="6099187" y="4130971"/>
            <a:ext cx="4666951" cy="553974"/>
          </a:xfrm>
          <a:prstGeom prst="rect">
            <a:avLst/>
          </a:prstGeom>
          <a:noFill/>
          <a:effectLst/>
        </p:spPr>
        <p:txBody>
          <a:bodyPr wrap="square" lIns="121899" tIns="60948" rIns="121899" bIns="60948">
            <a:spAutoFit/>
          </a:bodyPr>
          <a:lstStyle/>
          <a:p>
            <a:pPr defTabSz="1219110">
              <a:defRPr/>
            </a:pPr>
            <a:r>
              <a:rPr lang="zh-CN" altLang="en-US" sz="2800" b="1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插值和拟合</a:t>
            </a:r>
            <a:endParaRPr lang="zh-CN" altLang="en-US" sz="2800" b="1" dirty="0">
              <a:solidFill>
                <a:srgbClr val="59595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8" name="标题层">
            <a:extLst>
              <a:ext uri="{FF2B5EF4-FFF2-40B4-BE49-F238E27FC236}">
                <a16:creationId xmlns:a16="http://schemas.microsoft.com/office/drawing/2014/main" id="{56FEB545-D52B-476B-90F1-23EC25F26179}"/>
              </a:ext>
            </a:extLst>
          </p:cNvPr>
          <p:cNvSpPr txBox="1"/>
          <p:nvPr/>
        </p:nvSpPr>
        <p:spPr bwMode="auto">
          <a:xfrm>
            <a:off x="5133425" y="4775143"/>
            <a:ext cx="799176" cy="553974"/>
          </a:xfrm>
          <a:prstGeom prst="rect">
            <a:avLst/>
          </a:prstGeom>
          <a:noFill/>
          <a:effectLst/>
        </p:spPr>
        <p:txBody>
          <a:bodyPr wrap="square" lIns="121899" tIns="60948" rIns="121899" bIns="60948">
            <a:spAutoFit/>
          </a:bodyPr>
          <a:lstStyle/>
          <a:p>
            <a:pPr algn="ctr" defTabSz="1219110">
              <a:defRPr/>
            </a:pPr>
            <a:r>
              <a:rPr lang="en-US" altLang="zh-CN" sz="2800" kern="0">
                <a:solidFill>
                  <a:srgbClr val="595959"/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06</a:t>
            </a:r>
            <a:endParaRPr lang="zh-CN" altLang="en-US" sz="2800" kern="0" dirty="0">
              <a:solidFill>
                <a:srgbClr val="595959"/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E1BBDF8E-BF19-4839-B2BD-74BFF14DC854}"/>
              </a:ext>
            </a:extLst>
          </p:cNvPr>
          <p:cNvCxnSpPr/>
          <p:nvPr/>
        </p:nvCxnSpPr>
        <p:spPr>
          <a:xfrm>
            <a:off x="6012397" y="4845743"/>
            <a:ext cx="0" cy="556587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20" name="标题层">
            <a:extLst>
              <a:ext uri="{FF2B5EF4-FFF2-40B4-BE49-F238E27FC236}">
                <a16:creationId xmlns:a16="http://schemas.microsoft.com/office/drawing/2014/main" id="{391C3DD2-A923-46BB-B79E-201B7D0D0E53}"/>
              </a:ext>
            </a:extLst>
          </p:cNvPr>
          <p:cNvSpPr txBox="1"/>
          <p:nvPr/>
        </p:nvSpPr>
        <p:spPr bwMode="auto">
          <a:xfrm>
            <a:off x="6103670" y="4775143"/>
            <a:ext cx="4666951" cy="553974"/>
          </a:xfrm>
          <a:prstGeom prst="rect">
            <a:avLst/>
          </a:prstGeom>
          <a:noFill/>
          <a:effectLst/>
        </p:spPr>
        <p:txBody>
          <a:bodyPr wrap="square" lIns="121899" tIns="60948" rIns="121899" bIns="60948">
            <a:spAutoFit/>
          </a:bodyPr>
          <a:lstStyle/>
          <a:p>
            <a:pPr defTabSz="1219110">
              <a:defRPr/>
            </a:pPr>
            <a:r>
              <a:rPr lang="zh-CN" altLang="en-US" sz="2800" b="1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神经元网络</a:t>
            </a:r>
            <a:endParaRPr lang="zh-CN" altLang="en-US" sz="2800" b="1" dirty="0">
              <a:solidFill>
                <a:srgbClr val="59595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2" name="标题层">
            <a:extLst>
              <a:ext uri="{FF2B5EF4-FFF2-40B4-BE49-F238E27FC236}">
                <a16:creationId xmlns:a16="http://schemas.microsoft.com/office/drawing/2014/main" id="{BEC508B8-66B6-4162-BAB2-E7CA55ABD22D}"/>
              </a:ext>
            </a:extLst>
          </p:cNvPr>
          <p:cNvSpPr txBox="1"/>
          <p:nvPr/>
        </p:nvSpPr>
        <p:spPr bwMode="auto">
          <a:xfrm>
            <a:off x="5142132" y="5358620"/>
            <a:ext cx="799176" cy="553974"/>
          </a:xfrm>
          <a:prstGeom prst="rect">
            <a:avLst/>
          </a:prstGeom>
          <a:noFill/>
          <a:effectLst/>
        </p:spPr>
        <p:txBody>
          <a:bodyPr wrap="square" lIns="121899" tIns="60948" rIns="121899" bIns="60948">
            <a:spAutoFit/>
          </a:bodyPr>
          <a:lstStyle/>
          <a:p>
            <a:pPr algn="ctr" defTabSz="1219110">
              <a:defRPr/>
            </a:pPr>
            <a:r>
              <a:rPr lang="en-US" altLang="zh-CN" sz="2800" kern="0">
                <a:solidFill>
                  <a:srgbClr val="FF0000"/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07</a:t>
            </a:r>
            <a:endParaRPr lang="zh-CN" altLang="en-US" sz="2800" kern="0" dirty="0">
              <a:solidFill>
                <a:srgbClr val="FF0000"/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20E5134C-F46B-47FF-B41D-5B98D910E31C}"/>
              </a:ext>
            </a:extLst>
          </p:cNvPr>
          <p:cNvCxnSpPr/>
          <p:nvPr/>
        </p:nvCxnSpPr>
        <p:spPr>
          <a:xfrm>
            <a:off x="6021104" y="5429221"/>
            <a:ext cx="0" cy="556587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28" name="标题层">
            <a:extLst>
              <a:ext uri="{FF2B5EF4-FFF2-40B4-BE49-F238E27FC236}">
                <a16:creationId xmlns:a16="http://schemas.microsoft.com/office/drawing/2014/main" id="{101E5241-7596-47E4-91BD-FCFB6C5C6C98}"/>
              </a:ext>
            </a:extLst>
          </p:cNvPr>
          <p:cNvSpPr txBox="1"/>
          <p:nvPr/>
        </p:nvSpPr>
        <p:spPr bwMode="auto">
          <a:xfrm>
            <a:off x="6112377" y="5358621"/>
            <a:ext cx="4666951" cy="553974"/>
          </a:xfrm>
          <a:prstGeom prst="rect">
            <a:avLst/>
          </a:prstGeom>
          <a:noFill/>
          <a:effectLst/>
        </p:spPr>
        <p:txBody>
          <a:bodyPr wrap="square" lIns="121899" tIns="60948" rIns="121899" bIns="60948">
            <a:spAutoFit/>
          </a:bodyPr>
          <a:lstStyle/>
          <a:p>
            <a:pPr defTabSz="1219110">
              <a:defRPr/>
            </a:pPr>
            <a:r>
              <a:rPr lang="zh-CN" altLang="zh-CN" sz="2800" b="1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基于熵权法的评价方法</a:t>
            </a:r>
            <a:endParaRPr lang="zh-CN" altLang="en-US" sz="2800" b="1" dirty="0">
              <a:solidFill>
                <a:srgbClr val="59595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0" name="标题层">
            <a:extLst>
              <a:ext uri="{FF2B5EF4-FFF2-40B4-BE49-F238E27FC236}">
                <a16:creationId xmlns:a16="http://schemas.microsoft.com/office/drawing/2014/main" id="{D333D536-CE33-4620-914D-42F9A7D57CCD}"/>
              </a:ext>
            </a:extLst>
          </p:cNvPr>
          <p:cNvSpPr txBox="1"/>
          <p:nvPr/>
        </p:nvSpPr>
        <p:spPr bwMode="auto">
          <a:xfrm>
            <a:off x="5150839" y="5942099"/>
            <a:ext cx="799176" cy="553974"/>
          </a:xfrm>
          <a:prstGeom prst="rect">
            <a:avLst/>
          </a:prstGeom>
          <a:noFill/>
          <a:effectLst/>
        </p:spPr>
        <p:txBody>
          <a:bodyPr wrap="square" lIns="121899" tIns="60948" rIns="121899" bIns="60948">
            <a:spAutoFit/>
          </a:bodyPr>
          <a:lstStyle/>
          <a:p>
            <a:pPr algn="ctr" defTabSz="1219110">
              <a:defRPr/>
            </a:pPr>
            <a:r>
              <a:rPr lang="en-US" altLang="zh-CN" sz="2800" kern="0">
                <a:solidFill>
                  <a:srgbClr val="595959"/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08</a:t>
            </a:r>
            <a:endParaRPr lang="zh-CN" altLang="en-US" sz="2800" kern="0" dirty="0">
              <a:solidFill>
                <a:srgbClr val="595959"/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C606CB7B-D8CD-435F-9F29-3B1E938E7930}"/>
              </a:ext>
            </a:extLst>
          </p:cNvPr>
          <p:cNvCxnSpPr/>
          <p:nvPr/>
        </p:nvCxnSpPr>
        <p:spPr>
          <a:xfrm>
            <a:off x="6029811" y="6012700"/>
            <a:ext cx="0" cy="556587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32" name="标题层">
            <a:extLst>
              <a:ext uri="{FF2B5EF4-FFF2-40B4-BE49-F238E27FC236}">
                <a16:creationId xmlns:a16="http://schemas.microsoft.com/office/drawing/2014/main" id="{3CCFB3E9-2B55-46C9-895B-30B997379975}"/>
              </a:ext>
            </a:extLst>
          </p:cNvPr>
          <p:cNvSpPr txBox="1"/>
          <p:nvPr/>
        </p:nvSpPr>
        <p:spPr bwMode="auto">
          <a:xfrm>
            <a:off x="6121085" y="5942099"/>
            <a:ext cx="4666951" cy="553974"/>
          </a:xfrm>
          <a:prstGeom prst="rect">
            <a:avLst/>
          </a:prstGeom>
          <a:noFill/>
          <a:effectLst/>
        </p:spPr>
        <p:txBody>
          <a:bodyPr wrap="square" lIns="121899" tIns="60948" rIns="121899" bIns="60948">
            <a:spAutoFit/>
          </a:bodyPr>
          <a:lstStyle/>
          <a:p>
            <a:pPr defTabSz="1219110">
              <a:defRPr/>
            </a:pPr>
            <a:r>
              <a:rPr lang="en-US" altLang="zh-CN" sz="2800" b="1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PageRank</a:t>
            </a:r>
            <a:r>
              <a:rPr lang="zh-CN" altLang="zh-CN" sz="2800" b="1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算法</a:t>
            </a:r>
            <a:endParaRPr lang="zh-CN" altLang="en-US" sz="2800" b="1" dirty="0">
              <a:solidFill>
                <a:srgbClr val="595959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33498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950"/>
                            </p:stCondLst>
                            <p:childTnLst>
                              <p:par>
                                <p:cTn id="13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6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6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50"/>
                            </p:stCondLst>
                            <p:childTnLst>
                              <p:par>
                                <p:cTn id="19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4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4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4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4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950"/>
                            </p:stCondLst>
                            <p:childTnLst>
                              <p:par>
                                <p:cTn id="28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6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6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6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50"/>
                            </p:stCondLst>
                            <p:childTnLst>
                              <p:par>
                                <p:cTn id="34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4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4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4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4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950"/>
                            </p:stCondLst>
                            <p:childTnLst>
                              <p:par>
                                <p:cTn id="43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6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6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6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550"/>
                            </p:stCondLst>
                            <p:childTnLst>
                              <p:par>
                                <p:cTn id="49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4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4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3950"/>
                            </p:stCondLst>
                            <p:childTnLst>
                              <p:par>
                                <p:cTn id="58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6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6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6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4550"/>
                            </p:stCondLst>
                            <p:childTnLst>
                              <p:par>
                                <p:cTn id="64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4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4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4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4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4950"/>
                            </p:stCondLst>
                            <p:childTnLst>
                              <p:par>
                                <p:cTn id="73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6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6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6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550"/>
                            </p:stCondLst>
                            <p:childTnLst>
                              <p:par>
                                <p:cTn id="79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4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4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4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4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5950"/>
                            </p:stCondLst>
                            <p:childTnLst>
                              <p:par>
                                <p:cTn id="88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6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6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6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6550"/>
                            </p:stCondLst>
                            <p:childTnLst>
                              <p:par>
                                <p:cTn id="94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4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4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4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4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6950"/>
                            </p:stCondLst>
                            <p:childTnLst>
                              <p:par>
                                <p:cTn id="103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6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6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6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7550"/>
                            </p:stCondLst>
                            <p:childTnLst>
                              <p:par>
                                <p:cTn id="109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4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4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4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4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7950"/>
                            </p:stCondLst>
                            <p:childTnLst>
                              <p:par>
                                <p:cTn id="118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6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1" dur="6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6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8550"/>
                            </p:stCondLst>
                            <p:childTnLst>
                              <p:par>
                                <p:cTn id="124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6" dur="4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7" dur="4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8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0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1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7" grpId="0"/>
      <p:bldP spid="29" grpId="0"/>
      <p:bldP spid="39" grpId="0"/>
      <p:bldP spid="9" grpId="0"/>
      <p:bldP spid="11" grpId="0"/>
      <p:bldP spid="12" grpId="0"/>
      <p:bldP spid="14" grpId="0"/>
      <p:bldP spid="15" grpId="0"/>
      <p:bldP spid="17" grpId="0"/>
      <p:bldP spid="18" grpId="0"/>
      <p:bldP spid="20" grpId="0"/>
      <p:bldP spid="22" grpId="0"/>
      <p:bldP spid="28" grpId="0"/>
      <p:bldP spid="30" grpId="0"/>
      <p:bldP spid="3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48716064"/>
              </p:ext>
            </p:extLst>
          </p:nvPr>
        </p:nvGraphicFramePr>
        <p:xfrm>
          <a:off x="2054229" y="808039"/>
          <a:ext cx="7778751" cy="454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757671" progId="Word.Document.12">
                  <p:embed/>
                </p:oleObj>
              </mc:Choice>
              <mc:Fallback>
                <p:oleObj name="Document" r:id="rId2" imgW="8129635" imgH="4757671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054229" y="808039"/>
                        <a:ext cx="7778751" cy="4546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44929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40606929"/>
              </p:ext>
            </p:extLst>
          </p:nvPr>
        </p:nvGraphicFramePr>
        <p:xfrm>
          <a:off x="2049875" y="808044"/>
          <a:ext cx="7778751" cy="5672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6541798" progId="Word.Document.12">
                  <p:embed/>
                </p:oleObj>
              </mc:Choice>
              <mc:Fallback>
                <p:oleObj name="Document" r:id="rId2" imgW="8129635" imgH="6541798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049875" y="808044"/>
                        <a:ext cx="7778751" cy="5672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29899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73531017"/>
              </p:ext>
            </p:extLst>
          </p:nvPr>
        </p:nvGraphicFramePr>
        <p:xfrm>
          <a:off x="2054229" y="808040"/>
          <a:ext cx="7778751" cy="3590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766369" progId="Word.Document.12">
                  <p:embed/>
                </p:oleObj>
              </mc:Choice>
              <mc:Fallback>
                <p:oleObj name="Document" r:id="rId2" imgW="8129635" imgH="3766369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054229" y="808040"/>
                        <a:ext cx="7778751" cy="3590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72622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46871407"/>
              </p:ext>
            </p:extLst>
          </p:nvPr>
        </p:nvGraphicFramePr>
        <p:xfrm>
          <a:off x="2067720" y="685800"/>
          <a:ext cx="8056563" cy="548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426116" imgH="5749150" progId="Word.Document.12">
                  <p:embed/>
                </p:oleObj>
              </mc:Choice>
              <mc:Fallback>
                <p:oleObj name="Document" r:id="rId2" imgW="8426116" imgH="5749150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067720" y="685800"/>
                        <a:ext cx="8056563" cy="548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54955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E6071A03-904C-4B37-85A1-8906EBA101C9}"/>
              </a:ext>
            </a:extLst>
          </p:cNvPr>
          <p:cNvSpPr txBox="1"/>
          <p:nvPr/>
        </p:nvSpPr>
        <p:spPr>
          <a:xfrm>
            <a:off x="1971403" y="1024661"/>
            <a:ext cx="8249195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57168" algn="just"/>
            <a:r>
              <a:rPr lang="zh-CN" altLang="zh-CN" sz="2800" b="1" kern="100">
                <a:latin typeface="Times New Roman" panose="02020603050405020304" pitchFamily="18" charset="0"/>
                <a:ea typeface="华文楷体" panose="02010600040101010101" pitchFamily="2" charset="-122"/>
              </a:rPr>
              <a:t>求微分方程组数值解及画图的</a:t>
            </a:r>
            <a:r>
              <a:rPr lang="en-US" altLang="zh-CN" sz="2800" b="1" kern="100">
                <a:latin typeface="Times New Roman" panose="02020603050405020304" pitchFamily="18" charset="0"/>
                <a:ea typeface="华文楷体" panose="02010600040101010101" pitchFamily="2" charset="-122"/>
              </a:rPr>
              <a:t>Matlab</a:t>
            </a:r>
            <a:r>
              <a:rPr lang="zh-CN" altLang="zh-CN" sz="2800" b="1" kern="100">
                <a:latin typeface="Times New Roman" panose="02020603050405020304" pitchFamily="18" charset="0"/>
                <a:ea typeface="华文楷体" panose="02010600040101010101" pitchFamily="2" charset="-122"/>
              </a:rPr>
              <a:t>程序如下：</a:t>
            </a:r>
            <a:endParaRPr lang="zh-CN" altLang="zh-CN" sz="2800" kern="10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18" algn="just"/>
            <a:r>
              <a:rPr lang="en-US" altLang="zh-CN" sz="2800" b="1" kern="100">
                <a:latin typeface="Times New Roman" panose="02020603050405020304" pitchFamily="18" charset="0"/>
                <a:ea typeface="华文楷体" panose="02010600040101010101" pitchFamily="2" charset="-122"/>
              </a:rPr>
              <a:t>dxy=@(t,x)[-0.0544*x(2)+54000*(t&gt;=0 &amp; t&lt;1)+...</a:t>
            </a:r>
            <a:endParaRPr lang="zh-CN" altLang="zh-CN" sz="2800" kern="10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18" algn="just"/>
            <a:r>
              <a:rPr lang="en-US" altLang="zh-CN" sz="2800" b="1" kern="100">
                <a:latin typeface="Times New Roman" panose="02020603050405020304" pitchFamily="18" charset="0"/>
                <a:ea typeface="华文楷体" panose="02010600040101010101" pitchFamily="2" charset="-122"/>
              </a:rPr>
              <a:t>    6000*(t&gt;=2 &amp; t&lt;3)+13000*(t&gt;=5 &amp; t&lt;6)</a:t>
            </a:r>
            <a:endParaRPr lang="zh-CN" altLang="zh-CN" sz="2800" kern="10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18" algn="just"/>
            <a:r>
              <a:rPr lang="en-US" altLang="zh-CN" sz="2800" b="1" kern="100">
                <a:latin typeface="Times New Roman" panose="02020603050405020304" pitchFamily="18" charset="0"/>
                <a:ea typeface="华文楷体" panose="02010600040101010101" pitchFamily="2" charset="-122"/>
              </a:rPr>
              <a:t>    -0.0106*x(1)];  %</a:t>
            </a:r>
            <a:r>
              <a:rPr lang="zh-CN" altLang="zh-CN" sz="2800" b="1" kern="100">
                <a:latin typeface="Times New Roman" panose="02020603050405020304" pitchFamily="18" charset="0"/>
                <a:ea typeface="华文楷体" panose="02010600040101010101" pitchFamily="2" charset="-122"/>
              </a:rPr>
              <a:t>定义微分方程组右端项</a:t>
            </a:r>
            <a:endParaRPr lang="zh-CN" altLang="zh-CN" sz="2800" kern="10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18" algn="just"/>
            <a:r>
              <a:rPr lang="en-US" altLang="zh-CN" sz="2800" b="1" kern="100">
                <a:latin typeface="Times New Roman" panose="02020603050405020304" pitchFamily="18" charset="0"/>
                <a:ea typeface="华文楷体" panose="02010600040101010101" pitchFamily="2" charset="-122"/>
              </a:rPr>
              <a:t>[t,xy]=ode45(dxy,[0:36],[0,21500])</a:t>
            </a:r>
            <a:endParaRPr lang="zh-CN" altLang="zh-CN" sz="2800" kern="10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18" algn="just"/>
            <a:r>
              <a:rPr lang="en-US" altLang="zh-CN" sz="2800" b="1" kern="100">
                <a:latin typeface="Times New Roman" panose="02020603050405020304" pitchFamily="18" charset="0"/>
                <a:ea typeface="华文楷体" panose="02010600040101010101" pitchFamily="2" charset="-122"/>
              </a:rPr>
              <a:t>subplot(211), plot(t,xy(:,1),'r*',t,xy(:,2),'gD')</a:t>
            </a:r>
            <a:endParaRPr lang="zh-CN" altLang="zh-CN" sz="2800" kern="10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18" algn="just"/>
            <a:r>
              <a:rPr lang="en-US" altLang="zh-CN" sz="2800" b="1" kern="100">
                <a:latin typeface="Times New Roman" panose="02020603050405020304" pitchFamily="18" charset="0"/>
                <a:ea typeface="华文楷体" panose="02010600040101010101" pitchFamily="2" charset="-122"/>
              </a:rPr>
              <a:t>xlabel('</a:t>
            </a:r>
            <a:r>
              <a:rPr lang="zh-CN" altLang="zh-CN" sz="2800" b="1" kern="100">
                <a:latin typeface="Times New Roman" panose="02020603050405020304" pitchFamily="18" charset="0"/>
                <a:ea typeface="华文楷体" panose="02010600040101010101" pitchFamily="2" charset="-122"/>
              </a:rPr>
              <a:t>时间</a:t>
            </a:r>
            <a:r>
              <a:rPr lang="en-US" altLang="zh-CN" sz="2800" b="1" kern="100">
                <a:latin typeface="Times New Roman" panose="02020603050405020304" pitchFamily="18" charset="0"/>
                <a:ea typeface="华文楷体" panose="02010600040101010101" pitchFamily="2" charset="-122"/>
              </a:rPr>
              <a:t>t'),  ylabel('</a:t>
            </a:r>
            <a:r>
              <a:rPr lang="zh-CN" altLang="zh-CN" sz="2800" b="1" kern="100">
                <a:latin typeface="Times New Roman" panose="02020603050405020304" pitchFamily="18" charset="0"/>
                <a:ea typeface="华文楷体" panose="02010600040101010101" pitchFamily="2" charset="-122"/>
              </a:rPr>
              <a:t>人数</a:t>
            </a:r>
            <a:r>
              <a:rPr lang="en-US" altLang="zh-CN" sz="2800" b="1" kern="100">
                <a:latin typeface="Times New Roman" panose="02020603050405020304" pitchFamily="18" charset="0"/>
                <a:ea typeface="华文楷体" panose="02010600040101010101" pitchFamily="2" charset="-122"/>
              </a:rPr>
              <a:t>'), legend('</a:t>
            </a:r>
            <a:r>
              <a:rPr lang="zh-CN" altLang="zh-CN" sz="2800" b="1" kern="100">
                <a:latin typeface="Times New Roman" panose="02020603050405020304" pitchFamily="18" charset="0"/>
                <a:ea typeface="华文楷体" panose="02010600040101010101" pitchFamily="2" charset="-122"/>
              </a:rPr>
              <a:t>美军</a:t>
            </a:r>
            <a:r>
              <a:rPr lang="en-US" altLang="zh-CN" sz="2800" b="1" kern="100">
                <a:latin typeface="Times New Roman" panose="02020603050405020304" pitchFamily="18" charset="0"/>
                <a:ea typeface="华文楷体" panose="02010600040101010101" pitchFamily="2" charset="-122"/>
              </a:rPr>
              <a:t>','</a:t>
            </a:r>
            <a:r>
              <a:rPr lang="zh-CN" altLang="zh-CN" sz="2800" b="1" kern="100">
                <a:latin typeface="Times New Roman" panose="02020603050405020304" pitchFamily="18" charset="0"/>
                <a:ea typeface="华文楷体" panose="02010600040101010101" pitchFamily="2" charset="-122"/>
              </a:rPr>
              <a:t>日军</a:t>
            </a:r>
            <a:r>
              <a:rPr lang="en-US" altLang="zh-CN" sz="2800" b="1" kern="100">
                <a:latin typeface="Times New Roman" panose="02020603050405020304" pitchFamily="18" charset="0"/>
                <a:ea typeface="华文楷体" panose="02010600040101010101" pitchFamily="2" charset="-122"/>
              </a:rPr>
              <a:t>')</a:t>
            </a:r>
            <a:endParaRPr lang="zh-CN" altLang="zh-CN" sz="2800" kern="10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18" algn="just"/>
            <a:r>
              <a:rPr lang="en-US" altLang="zh-CN" sz="2800" b="1" kern="100">
                <a:latin typeface="Times New Roman" panose="02020603050405020304" pitchFamily="18" charset="0"/>
                <a:ea typeface="华文楷体" panose="02010600040101010101" pitchFamily="2" charset="-122"/>
              </a:rPr>
              <a:t>subplot(212),  plot(xy(:,1),xy(:,2))  %</a:t>
            </a:r>
            <a:r>
              <a:rPr lang="zh-CN" altLang="zh-CN" sz="2800" b="1" kern="100">
                <a:latin typeface="Times New Roman" panose="02020603050405020304" pitchFamily="18" charset="0"/>
                <a:ea typeface="华文楷体" panose="02010600040101010101" pitchFamily="2" charset="-122"/>
              </a:rPr>
              <a:t>画微分方程组的轨线</a:t>
            </a:r>
            <a:endParaRPr lang="zh-CN" altLang="zh-CN" sz="2800" kern="10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en-US" altLang="zh-CN" sz="2800" b="1" kern="100">
                <a:latin typeface="Times New Roman" panose="02020603050405020304" pitchFamily="18" charset="0"/>
                <a:ea typeface="华文楷体" panose="02010600040101010101" pitchFamily="2" charset="-122"/>
              </a:rPr>
              <a:t>xlabel('</a:t>
            </a:r>
            <a:r>
              <a:rPr lang="zh-CN" altLang="zh-CN" sz="2800" b="1" kern="10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美军人数</a:t>
            </a:r>
            <a:r>
              <a:rPr lang="en-US" altLang="zh-CN" sz="2800" b="1" kern="100">
                <a:latin typeface="Times New Roman" panose="02020603050405020304" pitchFamily="18" charset="0"/>
                <a:ea typeface="华文楷体" panose="02010600040101010101" pitchFamily="2" charset="-122"/>
              </a:rPr>
              <a:t>x'),  ylabel('</a:t>
            </a:r>
            <a:r>
              <a:rPr lang="zh-CN" altLang="zh-CN" sz="2800" b="1" kern="10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日军人数</a:t>
            </a:r>
            <a:r>
              <a:rPr lang="en-US" altLang="zh-CN" sz="2800" b="1" kern="100">
                <a:latin typeface="Times New Roman" panose="02020603050405020304" pitchFamily="18" charset="0"/>
                <a:ea typeface="华文楷体" panose="02010600040101010101" pitchFamily="2" charset="-122"/>
              </a:rPr>
              <a:t>y') </a:t>
            </a:r>
            <a:endParaRPr lang="zh-CN" altLang="en-US" sz="2800"/>
          </a:p>
        </p:txBody>
      </p:sp>
    </p:spTree>
    <p:extLst>
      <p:ext uri="{BB962C8B-B14F-4D97-AF65-F5344CB8AC3E}">
        <p14:creationId xmlns:p14="http://schemas.microsoft.com/office/powerpoint/2010/main" val="1813494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层">
            <a:extLst>
              <a:ext uri="{FF2B5EF4-FFF2-40B4-BE49-F238E27FC236}">
                <a16:creationId xmlns:a16="http://schemas.microsoft.com/office/drawing/2014/main" id="{74BAD145-AB42-4135-BB73-9ABB57E581AC}"/>
              </a:ext>
            </a:extLst>
          </p:cNvPr>
          <p:cNvSpPr txBox="1"/>
          <p:nvPr/>
        </p:nvSpPr>
        <p:spPr bwMode="auto">
          <a:xfrm>
            <a:off x="4960737" y="3171115"/>
            <a:ext cx="6706443" cy="830972"/>
          </a:xfrm>
          <a:prstGeom prst="rect">
            <a:avLst/>
          </a:prstGeom>
          <a:noFill/>
          <a:effectLst/>
        </p:spPr>
        <p:txBody>
          <a:bodyPr wrap="square" lIns="121899" tIns="60948" rIns="121899" bIns="60948">
            <a:spAutoFit/>
          </a:bodyPr>
          <a:lstStyle/>
          <a:p>
            <a:pPr algn="ctr" defTabSz="1219110">
              <a:defRPr/>
            </a:pPr>
            <a:r>
              <a:rPr lang="zh-CN" altLang="en-US" sz="46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灰色预测模型</a:t>
            </a:r>
            <a:endParaRPr lang="zh-CN" altLang="en-US" sz="46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标题层">
            <a:extLst>
              <a:ext uri="{FF2B5EF4-FFF2-40B4-BE49-F238E27FC236}">
                <a16:creationId xmlns:a16="http://schemas.microsoft.com/office/drawing/2014/main" id="{A017B4FF-92DC-44DD-8AFD-8DA6C8A674C5}"/>
              </a:ext>
            </a:extLst>
          </p:cNvPr>
          <p:cNvSpPr txBox="1"/>
          <p:nvPr/>
        </p:nvSpPr>
        <p:spPr bwMode="auto">
          <a:xfrm>
            <a:off x="4960741" y="3171114"/>
            <a:ext cx="1434039" cy="861750"/>
          </a:xfrm>
          <a:prstGeom prst="rect">
            <a:avLst/>
          </a:prstGeom>
          <a:noFill/>
          <a:effectLst/>
        </p:spPr>
        <p:txBody>
          <a:bodyPr wrap="square" lIns="121899" tIns="60948" rIns="121899" bIns="60948">
            <a:spAutoFit/>
          </a:bodyPr>
          <a:lstStyle/>
          <a:p>
            <a:pPr algn="ctr" defTabSz="1219110">
              <a:defRPr/>
            </a:pPr>
            <a:r>
              <a:rPr lang="en-US" altLang="zh-CN" sz="48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02</a:t>
            </a:r>
            <a:endParaRPr lang="zh-CN" altLang="en-US" sz="4800" kern="0" dirty="0">
              <a:solidFill>
                <a:schemeClr val="tx1">
                  <a:lumMod val="85000"/>
                  <a:lumOff val="15000"/>
                </a:schemeClr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0660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0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09013689"/>
              </p:ext>
            </p:extLst>
          </p:nvPr>
        </p:nvGraphicFramePr>
        <p:xfrm>
          <a:off x="2054229" y="808039"/>
          <a:ext cx="7778751" cy="454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757671" progId="Word.Document.12">
                  <p:embed/>
                </p:oleObj>
              </mc:Choice>
              <mc:Fallback>
                <p:oleObj name="Document" r:id="rId2" imgW="8129635" imgH="4757671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054229" y="808039"/>
                        <a:ext cx="7778751" cy="4546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43244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77893216"/>
              </p:ext>
            </p:extLst>
          </p:nvPr>
        </p:nvGraphicFramePr>
        <p:xfrm>
          <a:off x="2055817" y="804866"/>
          <a:ext cx="7861300" cy="2811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4195" progId="Word.Document.12">
                  <p:embed/>
                </p:oleObj>
              </mc:Choice>
              <mc:Fallback>
                <p:oleObj name="Document" r:id="rId2" imgW="8129635" imgH="292419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055817" y="804866"/>
                        <a:ext cx="7861300" cy="28114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87873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3DF7DC0-9AEC-4FC3-AD92-1B7907AC0806}"/>
              </a:ext>
            </a:extLst>
          </p:cNvPr>
          <p:cNvSpPr txBox="1"/>
          <p:nvPr/>
        </p:nvSpPr>
        <p:spPr>
          <a:xfrm>
            <a:off x="1908875" y="574123"/>
            <a:ext cx="631683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200" b="1">
                <a:solidFill>
                  <a:srgbClr val="319095"/>
                </a:solidFill>
              </a:rPr>
              <a:t>15.2.1</a:t>
            </a:r>
            <a:r>
              <a:rPr lang="en-US" altLang="zh-CN" b="1"/>
              <a:t>    </a:t>
            </a:r>
            <a:r>
              <a:rPr lang="en-US" altLang="zh-CN" sz="4200" b="1">
                <a:solidFill>
                  <a:srgbClr val="319095"/>
                </a:solidFill>
              </a:rPr>
              <a:t>GM(1,1)</a:t>
            </a:r>
            <a:r>
              <a:rPr lang="zh-CN" altLang="zh-CN" sz="4200" b="1">
                <a:solidFill>
                  <a:srgbClr val="319095"/>
                </a:solidFill>
              </a:rPr>
              <a:t>预测模型</a:t>
            </a:r>
            <a:endParaRPr lang="zh-CN" altLang="en-US" sz="4200" b="1" dirty="0">
              <a:solidFill>
                <a:srgbClr val="319095"/>
              </a:solidFill>
            </a:endParaRPr>
          </a:p>
        </p:txBody>
      </p:sp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56577401"/>
              </p:ext>
            </p:extLst>
          </p:nvPr>
        </p:nvGraphicFramePr>
        <p:xfrm>
          <a:off x="2014541" y="1497013"/>
          <a:ext cx="8083551" cy="149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1512167" progId="Word.Document.12">
                  <p:embed/>
                </p:oleObj>
              </mc:Choice>
              <mc:Fallback>
                <p:oleObj name="Document" r:id="rId2" imgW="8153322" imgH="1512167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014541" y="1497013"/>
                        <a:ext cx="8083551" cy="149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64081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D1171C8D-6327-4622-A38D-DA77EB5ED0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65836120"/>
              </p:ext>
            </p:extLst>
          </p:nvPr>
        </p:nvGraphicFramePr>
        <p:xfrm>
          <a:off x="601663" y="1490663"/>
          <a:ext cx="10714037" cy="5440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10825855" imgH="5509573" progId="Word.Document.12">
                  <p:embed/>
                </p:oleObj>
              </mc:Choice>
              <mc:Fallback>
                <p:oleObj name="Document" r:id="rId2" imgW="10825855" imgH="5509573" progId="Word.Document.12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D1171C8D-6327-4622-A38D-DA77EB5ED0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01663" y="1490663"/>
                        <a:ext cx="10714037" cy="54403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B8DC3E65-1ED8-4E27-8166-5B4FC188AF4F}"/>
              </a:ext>
            </a:extLst>
          </p:cNvPr>
          <p:cNvSpPr txBox="1"/>
          <p:nvPr/>
        </p:nvSpPr>
        <p:spPr>
          <a:xfrm>
            <a:off x="1908875" y="772245"/>
            <a:ext cx="6316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0293B8"/>
                </a:solidFill>
              </a:rPr>
              <a:t>1. GM(1,1)</a:t>
            </a:r>
            <a:r>
              <a:rPr lang="zh-CN" altLang="zh-CN" sz="3600" b="1">
                <a:solidFill>
                  <a:srgbClr val="0293B8"/>
                </a:solidFill>
              </a:rPr>
              <a:t>模型预测方法</a:t>
            </a:r>
            <a:endParaRPr lang="zh-CN" altLang="en-US" sz="3600" b="1" dirty="0">
              <a:solidFill>
                <a:srgbClr val="0293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9582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18591406"/>
              </p:ext>
            </p:extLst>
          </p:nvPr>
        </p:nvGraphicFramePr>
        <p:xfrm>
          <a:off x="1964648" y="1441450"/>
          <a:ext cx="7778751" cy="397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162962" progId="Word.Document.12">
                  <p:embed/>
                </p:oleObj>
              </mc:Choice>
              <mc:Fallback>
                <p:oleObj name="Document" r:id="rId2" imgW="8129635" imgH="4162962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964648" y="1441450"/>
                        <a:ext cx="7778751" cy="3975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50041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17210170"/>
              </p:ext>
            </p:extLst>
          </p:nvPr>
        </p:nvGraphicFramePr>
        <p:xfrm>
          <a:off x="2054229" y="808043"/>
          <a:ext cx="7778751" cy="2782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4195" progId="Word.Document.12">
                  <p:embed/>
                </p:oleObj>
              </mc:Choice>
              <mc:Fallback>
                <p:oleObj name="Document" r:id="rId2" imgW="8129635" imgH="292419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054229" y="808043"/>
                        <a:ext cx="7778751" cy="27828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66546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12526494"/>
              </p:ext>
            </p:extLst>
          </p:nvPr>
        </p:nvGraphicFramePr>
        <p:xfrm>
          <a:off x="2054229" y="808040"/>
          <a:ext cx="7778751" cy="5248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497185" progId="Word.Document.12">
                  <p:embed/>
                </p:oleObj>
              </mc:Choice>
              <mc:Fallback>
                <p:oleObj name="Document" r:id="rId2" imgW="8129635" imgH="549718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054229" y="808040"/>
                        <a:ext cx="7778751" cy="5248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39245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D1171C8D-6327-4622-A38D-DA77EB5ED0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757188"/>
              </p:ext>
            </p:extLst>
          </p:nvPr>
        </p:nvGraphicFramePr>
        <p:xfrm>
          <a:off x="2055817" y="1414463"/>
          <a:ext cx="7974012" cy="548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60369" imgH="6012419" progId="Word.Document.12">
                  <p:embed/>
                </p:oleObj>
              </mc:Choice>
              <mc:Fallback>
                <p:oleObj name="Document" r:id="rId2" imgW="8160369" imgH="6012419" progId="Word.Document.12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D1171C8D-6327-4622-A38D-DA77EB5ED0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055817" y="1414463"/>
                        <a:ext cx="7974012" cy="548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B8DC3E65-1ED8-4E27-8166-5B4FC188AF4F}"/>
              </a:ext>
            </a:extLst>
          </p:cNvPr>
          <p:cNvSpPr txBox="1"/>
          <p:nvPr/>
        </p:nvSpPr>
        <p:spPr>
          <a:xfrm>
            <a:off x="1908875" y="772245"/>
            <a:ext cx="6316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0293B8"/>
                </a:solidFill>
              </a:rPr>
              <a:t>2. GM(1,1)</a:t>
            </a:r>
            <a:r>
              <a:rPr lang="zh-CN" altLang="zh-CN" sz="3600" b="1">
                <a:solidFill>
                  <a:srgbClr val="0293B8"/>
                </a:solidFill>
              </a:rPr>
              <a:t>模型预测</a:t>
            </a:r>
            <a:r>
              <a:rPr lang="zh-CN" altLang="en-US" sz="3600" b="1">
                <a:solidFill>
                  <a:srgbClr val="0293B8"/>
                </a:solidFill>
              </a:rPr>
              <a:t>步骤</a:t>
            </a:r>
            <a:endParaRPr lang="zh-CN" altLang="en-US" sz="3600" b="1" dirty="0">
              <a:solidFill>
                <a:srgbClr val="0293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5173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02654087"/>
              </p:ext>
            </p:extLst>
          </p:nvPr>
        </p:nvGraphicFramePr>
        <p:xfrm>
          <a:off x="2055817" y="804866"/>
          <a:ext cx="7861300" cy="2811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4195" progId="Word.Document.12">
                  <p:embed/>
                </p:oleObj>
              </mc:Choice>
              <mc:Fallback>
                <p:oleObj name="Document" r:id="rId2" imgW="8129635" imgH="292419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055817" y="804866"/>
                        <a:ext cx="7861300" cy="28114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05702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26644040"/>
              </p:ext>
            </p:extLst>
          </p:nvPr>
        </p:nvGraphicFramePr>
        <p:xfrm>
          <a:off x="2054229" y="808042"/>
          <a:ext cx="7778751" cy="4214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412228" progId="Word.Document.12">
                  <p:embed/>
                </p:oleObj>
              </mc:Choice>
              <mc:Fallback>
                <p:oleObj name="Document" r:id="rId2" imgW="8129635" imgH="4412228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054229" y="808042"/>
                        <a:ext cx="7778751" cy="42148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96780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06454680"/>
              </p:ext>
            </p:extLst>
          </p:nvPr>
        </p:nvGraphicFramePr>
        <p:xfrm>
          <a:off x="2054229" y="808043"/>
          <a:ext cx="7778751" cy="3127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278283" progId="Word.Document.12">
                  <p:embed/>
                </p:oleObj>
              </mc:Choice>
              <mc:Fallback>
                <p:oleObj name="Document" r:id="rId2" imgW="8129635" imgH="3278283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054229" y="808043"/>
                        <a:ext cx="7778751" cy="3127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54043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70871329"/>
              </p:ext>
            </p:extLst>
          </p:nvPr>
        </p:nvGraphicFramePr>
        <p:xfrm>
          <a:off x="2054229" y="808040"/>
          <a:ext cx="7778751" cy="3565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741875" progId="Word.Document.12">
                  <p:embed/>
                </p:oleObj>
              </mc:Choice>
              <mc:Fallback>
                <p:oleObj name="Document" r:id="rId2" imgW="8129635" imgH="374187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054229" y="808040"/>
                        <a:ext cx="7778751" cy="3565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56226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53147425"/>
              </p:ext>
            </p:extLst>
          </p:nvPr>
        </p:nvGraphicFramePr>
        <p:xfrm>
          <a:off x="2055817" y="804866"/>
          <a:ext cx="7861300" cy="2811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4195" progId="Word.Document.12">
                  <p:embed/>
                </p:oleObj>
              </mc:Choice>
              <mc:Fallback>
                <p:oleObj name="Document" r:id="rId2" imgW="8129635" imgH="292419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055817" y="804866"/>
                        <a:ext cx="7861300" cy="28114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20605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D1171C8D-6327-4622-A38D-DA77EB5ED0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91016384"/>
              </p:ext>
            </p:extLst>
          </p:nvPr>
        </p:nvGraphicFramePr>
        <p:xfrm>
          <a:off x="2027241" y="1630363"/>
          <a:ext cx="8083551" cy="365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3702612" progId="Word.Document.12">
                  <p:embed/>
                </p:oleObj>
              </mc:Choice>
              <mc:Fallback>
                <p:oleObj name="Document" r:id="rId2" imgW="8153322" imgH="3702612" progId="Word.Document.12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D1171C8D-6327-4622-A38D-DA77EB5ED0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027241" y="1630363"/>
                        <a:ext cx="8083551" cy="3657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B8DC3E65-1ED8-4E27-8166-5B4FC188AF4F}"/>
              </a:ext>
            </a:extLst>
          </p:cNvPr>
          <p:cNvSpPr txBox="1"/>
          <p:nvPr/>
        </p:nvSpPr>
        <p:spPr>
          <a:xfrm>
            <a:off x="1908875" y="772245"/>
            <a:ext cx="6316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0293B8"/>
                </a:solidFill>
              </a:rPr>
              <a:t>3.</a:t>
            </a:r>
            <a:r>
              <a:rPr lang="en-US" altLang="zh-CN" b="1"/>
              <a:t> </a:t>
            </a:r>
            <a:r>
              <a:rPr lang="en-US" altLang="zh-CN" sz="3600" b="1">
                <a:solidFill>
                  <a:srgbClr val="0293B8"/>
                </a:solidFill>
              </a:rPr>
              <a:t>GM(1,1)</a:t>
            </a:r>
            <a:r>
              <a:rPr lang="zh-CN" altLang="zh-CN" sz="3600" b="1">
                <a:solidFill>
                  <a:srgbClr val="0293B8"/>
                </a:solidFill>
              </a:rPr>
              <a:t>模型预测实例</a:t>
            </a:r>
          </a:p>
        </p:txBody>
      </p:sp>
    </p:spTree>
    <p:extLst>
      <p:ext uri="{BB962C8B-B14F-4D97-AF65-F5344CB8AC3E}">
        <p14:creationId xmlns:p14="http://schemas.microsoft.com/office/powerpoint/2010/main" val="3685246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8806235"/>
              </p:ext>
            </p:extLst>
          </p:nvPr>
        </p:nvGraphicFramePr>
        <p:xfrm>
          <a:off x="1859870" y="1667419"/>
          <a:ext cx="7729537" cy="2779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096019" imgH="2914634" progId="Word.Document.12">
                  <p:embed/>
                </p:oleObj>
              </mc:Choice>
              <mc:Fallback>
                <p:oleObj name="Document" r:id="rId2" imgW="8096019" imgH="291463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859870" y="1667419"/>
                        <a:ext cx="7729537" cy="27797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50992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58419115"/>
              </p:ext>
            </p:extLst>
          </p:nvPr>
        </p:nvGraphicFramePr>
        <p:xfrm>
          <a:off x="2054229" y="808041"/>
          <a:ext cx="7778751" cy="5300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550496" progId="Word.Document.12">
                  <p:embed/>
                </p:oleObj>
              </mc:Choice>
              <mc:Fallback>
                <p:oleObj name="Document" r:id="rId2" imgW="8129635" imgH="5550496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054229" y="808041"/>
                        <a:ext cx="7778751" cy="53006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90112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31615770"/>
              </p:ext>
            </p:extLst>
          </p:nvPr>
        </p:nvGraphicFramePr>
        <p:xfrm>
          <a:off x="2055817" y="726489"/>
          <a:ext cx="7861300" cy="2811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4195" progId="Word.Document.12">
                  <p:embed/>
                </p:oleObj>
              </mc:Choice>
              <mc:Fallback>
                <p:oleObj name="Document" r:id="rId2" imgW="8129635" imgH="292419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055817" y="726489"/>
                        <a:ext cx="7861300" cy="28114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18553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7911460"/>
              </p:ext>
            </p:extLst>
          </p:nvPr>
        </p:nvGraphicFramePr>
        <p:xfrm>
          <a:off x="2055817" y="726489"/>
          <a:ext cx="7861300" cy="2811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4195" progId="Word.Document.12">
                  <p:embed/>
                </p:oleObj>
              </mc:Choice>
              <mc:Fallback>
                <p:oleObj name="Document" r:id="rId2" imgW="8129635" imgH="292419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055817" y="726489"/>
                        <a:ext cx="7861300" cy="28114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83375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36599762"/>
              </p:ext>
            </p:extLst>
          </p:nvPr>
        </p:nvGraphicFramePr>
        <p:xfrm>
          <a:off x="2055817" y="726489"/>
          <a:ext cx="7861300" cy="2811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4195" progId="Word.Document.12">
                  <p:embed/>
                </p:oleObj>
              </mc:Choice>
              <mc:Fallback>
                <p:oleObj name="Document" r:id="rId2" imgW="8129635" imgH="292419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055817" y="726489"/>
                        <a:ext cx="7861300" cy="28114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78201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11579405"/>
              </p:ext>
            </p:extLst>
          </p:nvPr>
        </p:nvGraphicFramePr>
        <p:xfrm>
          <a:off x="2054229" y="728664"/>
          <a:ext cx="7778751" cy="3870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054899" progId="Word.Document.12">
                  <p:embed/>
                </p:oleObj>
              </mc:Choice>
              <mc:Fallback>
                <p:oleObj name="Document" r:id="rId2" imgW="8129635" imgH="4054899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054229" y="728664"/>
                        <a:ext cx="7778751" cy="3870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99253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80157095"/>
              </p:ext>
            </p:extLst>
          </p:nvPr>
        </p:nvGraphicFramePr>
        <p:xfrm>
          <a:off x="2055817" y="726489"/>
          <a:ext cx="7861300" cy="2811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4195" progId="Word.Document.12">
                  <p:embed/>
                </p:oleObj>
              </mc:Choice>
              <mc:Fallback>
                <p:oleObj name="Document" r:id="rId2" imgW="8129635" imgH="292419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055817" y="726489"/>
                        <a:ext cx="7861300" cy="28114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36332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79165077"/>
              </p:ext>
            </p:extLst>
          </p:nvPr>
        </p:nvGraphicFramePr>
        <p:xfrm>
          <a:off x="2054229" y="728663"/>
          <a:ext cx="7778751" cy="3313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477120" progId="Word.Document.12">
                  <p:embed/>
                </p:oleObj>
              </mc:Choice>
              <mc:Fallback>
                <p:oleObj name="Document" r:id="rId2" imgW="8129635" imgH="3477120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054229" y="728663"/>
                        <a:ext cx="7778751" cy="33131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28191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11819504"/>
              </p:ext>
            </p:extLst>
          </p:nvPr>
        </p:nvGraphicFramePr>
        <p:xfrm>
          <a:off x="1336675" y="1970088"/>
          <a:ext cx="10172700" cy="4043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10662296" imgH="4236265" progId="Word.Document.12">
                  <p:embed/>
                </p:oleObj>
              </mc:Choice>
              <mc:Fallback>
                <p:oleObj name="Document" r:id="rId2" imgW="10662296" imgH="423626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336675" y="1970088"/>
                        <a:ext cx="10172700" cy="40433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57060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55485560"/>
              </p:ext>
            </p:extLst>
          </p:nvPr>
        </p:nvGraphicFramePr>
        <p:xfrm>
          <a:off x="2055817" y="726489"/>
          <a:ext cx="7861300" cy="2811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4195" progId="Word.Document.12">
                  <p:embed/>
                </p:oleObj>
              </mc:Choice>
              <mc:Fallback>
                <p:oleObj name="Document" r:id="rId2" imgW="8129635" imgH="292419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055817" y="726489"/>
                        <a:ext cx="7861300" cy="28114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>
            <a:extLst>
              <a:ext uri="{FF2B5EF4-FFF2-40B4-BE49-F238E27FC236}">
                <a16:creationId xmlns:a16="http://schemas.microsoft.com/office/drawing/2014/main" id="{229426AC-6263-4CA9-8F89-DB74EDBB4D2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95345405"/>
              </p:ext>
            </p:extLst>
          </p:nvPr>
        </p:nvGraphicFramePr>
        <p:xfrm>
          <a:off x="2357441" y="1969638"/>
          <a:ext cx="7778751" cy="3935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8129635" imgH="4120097" progId="Word.Document.12">
                  <p:embed/>
                </p:oleObj>
              </mc:Choice>
              <mc:Fallback>
                <p:oleObj name="Document" r:id="rId4" imgW="8129635" imgH="4120097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357441" y="1969638"/>
                        <a:ext cx="7778751" cy="39354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34816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54743853"/>
              </p:ext>
            </p:extLst>
          </p:nvPr>
        </p:nvGraphicFramePr>
        <p:xfrm>
          <a:off x="2055817" y="726489"/>
          <a:ext cx="7861300" cy="2811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4195" progId="Word.Document.12">
                  <p:embed/>
                </p:oleObj>
              </mc:Choice>
              <mc:Fallback>
                <p:oleObj name="Document" r:id="rId2" imgW="8129635" imgH="292419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055817" y="726489"/>
                        <a:ext cx="7861300" cy="28114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32815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DF61BCD8-0ED4-412A-BCD3-A62093AF205F}"/>
              </a:ext>
            </a:extLst>
          </p:cNvPr>
          <p:cNvSpPr txBox="1"/>
          <p:nvPr/>
        </p:nvSpPr>
        <p:spPr>
          <a:xfrm>
            <a:off x="2082439" y="615527"/>
            <a:ext cx="8027125" cy="59400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66693" algn="just"/>
            <a:r>
              <a:rPr lang="en-US" altLang="zh-CN" sz="2000" b="1" kern="100">
                <a:latin typeface="Times New Roman" panose="02020603050405020304" pitchFamily="18" charset="0"/>
                <a:ea typeface="华文楷体" panose="02010600040101010101" pitchFamily="2" charset="-122"/>
              </a:rPr>
              <a:t>clc,clear</a:t>
            </a:r>
            <a:endParaRPr lang="zh-CN" altLang="zh-CN" sz="2000" kern="10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693" algn="just"/>
            <a:r>
              <a:rPr lang="en-US" altLang="zh-CN" sz="2000" b="1" kern="100">
                <a:latin typeface="Times New Roman" panose="02020603050405020304" pitchFamily="18" charset="0"/>
                <a:ea typeface="华文楷体" panose="02010600040101010101" pitchFamily="2" charset="-122"/>
              </a:rPr>
              <a:t>x0=[71.1 72.4 72.4 72.1 71.4 72.0 71.6]'; %</a:t>
            </a:r>
            <a:r>
              <a:rPr lang="zh-CN" altLang="zh-CN" sz="2000" b="1" kern="100">
                <a:latin typeface="Times New Roman" panose="02020603050405020304" pitchFamily="18" charset="0"/>
                <a:ea typeface="华文楷体" panose="02010600040101010101" pitchFamily="2" charset="-122"/>
              </a:rPr>
              <a:t>注意这里为列向量</a:t>
            </a:r>
            <a:endParaRPr lang="zh-CN" altLang="zh-CN" sz="2000" kern="10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693" algn="just"/>
            <a:r>
              <a:rPr lang="en-US" altLang="zh-CN" sz="2000" b="1" kern="100">
                <a:latin typeface="Times New Roman" panose="02020603050405020304" pitchFamily="18" charset="0"/>
                <a:ea typeface="华文楷体" panose="02010600040101010101" pitchFamily="2" charset="-122"/>
              </a:rPr>
              <a:t>n=length(x0);</a:t>
            </a:r>
            <a:endParaRPr lang="zh-CN" altLang="zh-CN" sz="2000" kern="10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693" algn="just"/>
            <a:r>
              <a:rPr lang="en-US" altLang="zh-CN" sz="2000" b="1" kern="100">
                <a:latin typeface="Times New Roman" panose="02020603050405020304" pitchFamily="18" charset="0"/>
                <a:ea typeface="华文楷体" panose="02010600040101010101" pitchFamily="2" charset="-122"/>
              </a:rPr>
              <a:t>lamda=x0(1:n-1)./x0(2:n)  %</a:t>
            </a:r>
            <a:r>
              <a:rPr lang="zh-CN" altLang="zh-CN" sz="2000" b="1" kern="100">
                <a:latin typeface="Times New Roman" panose="02020603050405020304" pitchFamily="18" charset="0"/>
                <a:ea typeface="华文楷体" panose="02010600040101010101" pitchFamily="2" charset="-122"/>
              </a:rPr>
              <a:t>计算级比</a:t>
            </a:r>
            <a:endParaRPr lang="zh-CN" altLang="zh-CN" sz="2000" kern="10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693" algn="just"/>
            <a:r>
              <a:rPr lang="en-US" altLang="zh-CN" sz="2000" b="1" kern="100">
                <a:latin typeface="Times New Roman" panose="02020603050405020304" pitchFamily="18" charset="0"/>
                <a:ea typeface="华文楷体" panose="02010600040101010101" pitchFamily="2" charset="-122"/>
              </a:rPr>
              <a:t>range=minmax(lamda')  %</a:t>
            </a:r>
            <a:r>
              <a:rPr lang="zh-CN" altLang="zh-CN" sz="2000" b="1" kern="100">
                <a:latin typeface="Times New Roman" panose="02020603050405020304" pitchFamily="18" charset="0"/>
                <a:ea typeface="华文楷体" panose="02010600040101010101" pitchFamily="2" charset="-122"/>
              </a:rPr>
              <a:t>计算级比的范围</a:t>
            </a:r>
            <a:endParaRPr lang="zh-CN" altLang="zh-CN" sz="2000" kern="10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693" algn="just"/>
            <a:r>
              <a:rPr lang="en-US" altLang="zh-CN" sz="2000" b="1" kern="100">
                <a:latin typeface="Times New Roman" panose="02020603050405020304" pitchFamily="18" charset="0"/>
                <a:ea typeface="华文楷体" panose="02010600040101010101" pitchFamily="2" charset="-122"/>
              </a:rPr>
              <a:t>x1=cumsum(x0)  %</a:t>
            </a:r>
            <a:r>
              <a:rPr lang="zh-CN" altLang="zh-CN" sz="2000" b="1" kern="100">
                <a:latin typeface="Times New Roman" panose="02020603050405020304" pitchFamily="18" charset="0"/>
                <a:ea typeface="华文楷体" panose="02010600040101010101" pitchFamily="2" charset="-122"/>
              </a:rPr>
              <a:t>累加运算</a:t>
            </a:r>
            <a:endParaRPr lang="zh-CN" altLang="zh-CN" sz="2000" kern="10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693" algn="just"/>
            <a:r>
              <a:rPr lang="en-US" altLang="zh-CN" sz="2000" b="1" kern="100">
                <a:latin typeface="Times New Roman" panose="02020603050405020304" pitchFamily="18" charset="0"/>
                <a:ea typeface="华文楷体" panose="02010600040101010101" pitchFamily="2" charset="-122"/>
              </a:rPr>
              <a:t>B=[-0.5*(x1(1:n-1)+x1(2:n)),ones(n-1,1)];</a:t>
            </a:r>
            <a:endParaRPr lang="zh-CN" altLang="zh-CN" sz="2000" kern="10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693" algn="just"/>
            <a:r>
              <a:rPr lang="en-US" altLang="zh-CN" sz="2000" b="1" kern="100">
                <a:latin typeface="Times New Roman" panose="02020603050405020304" pitchFamily="18" charset="0"/>
                <a:ea typeface="华文楷体" panose="02010600040101010101" pitchFamily="2" charset="-122"/>
              </a:rPr>
              <a:t>Y=x0(2:n);</a:t>
            </a:r>
            <a:endParaRPr lang="zh-CN" altLang="zh-CN" sz="2000" kern="10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693" algn="just"/>
            <a:r>
              <a:rPr lang="en-US" altLang="zh-CN" sz="2000" b="1" kern="100">
                <a:latin typeface="Times New Roman" panose="02020603050405020304" pitchFamily="18" charset="0"/>
                <a:ea typeface="华文楷体" panose="02010600040101010101" pitchFamily="2" charset="-122"/>
              </a:rPr>
              <a:t>u=B\Y  %</a:t>
            </a:r>
            <a:r>
              <a:rPr lang="zh-CN" altLang="zh-CN" sz="2000" b="1" kern="100">
                <a:latin typeface="Times New Roman" panose="02020603050405020304" pitchFamily="18" charset="0"/>
                <a:ea typeface="华文楷体" panose="02010600040101010101" pitchFamily="2" charset="-122"/>
              </a:rPr>
              <a:t>拟合参数</a:t>
            </a:r>
            <a:r>
              <a:rPr lang="en-US" altLang="zh-CN" sz="2000" b="1" kern="100">
                <a:latin typeface="Times New Roman" panose="02020603050405020304" pitchFamily="18" charset="0"/>
                <a:ea typeface="华文楷体" panose="02010600040101010101" pitchFamily="2" charset="-122"/>
              </a:rPr>
              <a:t>u(1)=a,u(2)=b</a:t>
            </a:r>
            <a:endParaRPr lang="zh-CN" altLang="zh-CN" sz="2000" kern="10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693" algn="just"/>
            <a:r>
              <a:rPr lang="en-US" altLang="zh-CN" sz="2000" b="1" kern="100">
                <a:latin typeface="Times New Roman" panose="02020603050405020304" pitchFamily="18" charset="0"/>
                <a:ea typeface="华文楷体" panose="02010600040101010101" pitchFamily="2" charset="-122"/>
              </a:rPr>
              <a:t>syms x(t)</a:t>
            </a:r>
            <a:endParaRPr lang="zh-CN" altLang="zh-CN" sz="2000" kern="10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693" algn="just"/>
            <a:r>
              <a:rPr lang="en-US" altLang="zh-CN" sz="2000" b="1" kern="100">
                <a:latin typeface="Times New Roman" panose="02020603050405020304" pitchFamily="18" charset="0"/>
                <a:ea typeface="华文楷体" panose="02010600040101010101" pitchFamily="2" charset="-122"/>
              </a:rPr>
              <a:t>x=dsolve(diff(x)+u(1)*x==u(2),x(0)==x0(1)); %</a:t>
            </a:r>
            <a:r>
              <a:rPr lang="zh-CN" altLang="zh-CN" sz="2000" b="1" kern="100">
                <a:latin typeface="Times New Roman" panose="02020603050405020304" pitchFamily="18" charset="0"/>
                <a:ea typeface="华文楷体" panose="02010600040101010101" pitchFamily="2" charset="-122"/>
              </a:rPr>
              <a:t>求微分方程的符号解</a:t>
            </a:r>
            <a:endParaRPr lang="zh-CN" altLang="zh-CN" sz="2000" kern="10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693" algn="just"/>
            <a:r>
              <a:rPr lang="en-US" altLang="zh-CN" sz="2000" b="1" kern="100">
                <a:latin typeface="Times New Roman" panose="02020603050405020304" pitchFamily="18" charset="0"/>
                <a:ea typeface="华文楷体" panose="02010600040101010101" pitchFamily="2" charset="-122"/>
              </a:rPr>
              <a:t>xt=vpa(x,6) %</a:t>
            </a:r>
            <a:r>
              <a:rPr lang="zh-CN" altLang="zh-CN" sz="2000" b="1" kern="100">
                <a:latin typeface="Times New Roman" panose="02020603050405020304" pitchFamily="18" charset="0"/>
                <a:ea typeface="华文楷体" panose="02010600040101010101" pitchFamily="2" charset="-122"/>
              </a:rPr>
              <a:t>以小数格式显示微分方程的解</a:t>
            </a:r>
            <a:endParaRPr lang="zh-CN" altLang="zh-CN" sz="2000" kern="10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693" algn="just"/>
            <a:r>
              <a:rPr lang="en-US" altLang="zh-CN" sz="2000" b="1" kern="100">
                <a:latin typeface="Times New Roman" panose="02020603050405020304" pitchFamily="18" charset="0"/>
                <a:ea typeface="华文楷体" panose="02010600040101010101" pitchFamily="2" charset="-122"/>
              </a:rPr>
              <a:t>yuce1=subs(x,t,[0:n-1]); %</a:t>
            </a:r>
            <a:r>
              <a:rPr lang="zh-CN" altLang="zh-CN" sz="2000" b="1" kern="100">
                <a:latin typeface="Times New Roman" panose="02020603050405020304" pitchFamily="18" charset="0"/>
                <a:ea typeface="华文楷体" panose="02010600040101010101" pitchFamily="2" charset="-122"/>
              </a:rPr>
              <a:t>求已知数据的预测值</a:t>
            </a:r>
            <a:endParaRPr lang="zh-CN" altLang="zh-CN" sz="2000" kern="10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693" algn="just"/>
            <a:r>
              <a:rPr lang="en-US" altLang="zh-CN" sz="2000" b="1" kern="100">
                <a:latin typeface="Times New Roman" panose="02020603050405020304" pitchFamily="18" charset="0"/>
                <a:ea typeface="华文楷体" panose="02010600040101010101" pitchFamily="2" charset="-122"/>
              </a:rPr>
              <a:t>yuce1=double(yuce1); %</a:t>
            </a:r>
            <a:r>
              <a:rPr lang="zh-CN" altLang="zh-CN" sz="2000" b="1" kern="100">
                <a:latin typeface="Times New Roman" panose="02020603050405020304" pitchFamily="18" charset="0"/>
                <a:ea typeface="华文楷体" panose="02010600040101010101" pitchFamily="2" charset="-122"/>
              </a:rPr>
              <a:t>符号数转换成数值类型，否则无法作差分运算</a:t>
            </a:r>
            <a:endParaRPr lang="zh-CN" altLang="zh-CN" sz="2000" kern="10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693" algn="just"/>
            <a:r>
              <a:rPr lang="en-US" altLang="zh-CN" sz="2000" b="1" kern="100">
                <a:latin typeface="Times New Roman" panose="02020603050405020304" pitchFamily="18" charset="0"/>
                <a:ea typeface="华文楷体" panose="02010600040101010101" pitchFamily="2" charset="-122"/>
              </a:rPr>
              <a:t>yuce=[x0(1),diff(yuce1)]  %</a:t>
            </a:r>
            <a:r>
              <a:rPr lang="zh-CN" altLang="zh-CN" sz="2000" b="1" kern="100">
                <a:latin typeface="Times New Roman" panose="02020603050405020304" pitchFamily="18" charset="0"/>
                <a:ea typeface="华文楷体" panose="02010600040101010101" pitchFamily="2" charset="-122"/>
              </a:rPr>
              <a:t>差分运算，还原数据</a:t>
            </a:r>
            <a:endParaRPr lang="zh-CN" altLang="zh-CN" sz="2000" kern="10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693" algn="just"/>
            <a:r>
              <a:rPr lang="en-US" altLang="zh-CN" sz="2000" b="1" kern="100">
                <a:latin typeface="Times New Roman" panose="02020603050405020304" pitchFamily="18" charset="0"/>
                <a:ea typeface="华文楷体" panose="02010600040101010101" pitchFamily="2" charset="-122"/>
              </a:rPr>
              <a:t>epsilon=x0'-yuce    %</a:t>
            </a:r>
            <a:r>
              <a:rPr lang="zh-CN" altLang="zh-CN" sz="2000" b="1" kern="100">
                <a:latin typeface="Times New Roman" panose="02020603050405020304" pitchFamily="18" charset="0"/>
                <a:ea typeface="华文楷体" panose="02010600040101010101" pitchFamily="2" charset="-122"/>
              </a:rPr>
              <a:t>计算残差</a:t>
            </a:r>
            <a:endParaRPr lang="zh-CN" altLang="zh-CN" sz="2000" kern="10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693" algn="just"/>
            <a:r>
              <a:rPr lang="en-US" altLang="zh-CN" sz="2000" b="1" kern="100">
                <a:latin typeface="Times New Roman" panose="02020603050405020304" pitchFamily="18" charset="0"/>
                <a:ea typeface="华文楷体" panose="02010600040101010101" pitchFamily="2" charset="-122"/>
              </a:rPr>
              <a:t>delta=abs(epsilon./x0')  %</a:t>
            </a:r>
            <a:r>
              <a:rPr lang="zh-CN" altLang="zh-CN" sz="2000" b="1" kern="100">
                <a:latin typeface="Times New Roman" panose="02020603050405020304" pitchFamily="18" charset="0"/>
                <a:ea typeface="华文楷体" panose="02010600040101010101" pitchFamily="2" charset="-122"/>
              </a:rPr>
              <a:t>计算相对误差</a:t>
            </a:r>
            <a:endParaRPr lang="zh-CN" altLang="zh-CN" sz="2000" kern="10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693" algn="just"/>
            <a:r>
              <a:rPr lang="en-US" altLang="zh-CN" sz="2000" b="1" kern="100">
                <a:latin typeface="Times New Roman" panose="02020603050405020304" pitchFamily="18" charset="0"/>
                <a:ea typeface="华文楷体" panose="02010600040101010101" pitchFamily="2" charset="-122"/>
              </a:rPr>
              <a:t>rho=1-(1-0.5*u(1))/(1+0.5*u(1))*lamda'  %</a:t>
            </a:r>
            <a:r>
              <a:rPr lang="zh-CN" altLang="zh-CN" sz="2000" b="1" kern="100">
                <a:latin typeface="Times New Roman" panose="02020603050405020304" pitchFamily="18" charset="0"/>
                <a:ea typeface="华文楷体" panose="02010600040101010101" pitchFamily="2" charset="-122"/>
              </a:rPr>
              <a:t>计算级比偏差值，</a:t>
            </a:r>
            <a:r>
              <a:rPr lang="en-US" altLang="zh-CN" sz="2000" b="1" kern="100">
                <a:latin typeface="Times New Roman" panose="02020603050405020304" pitchFamily="18" charset="0"/>
                <a:ea typeface="华文楷体" panose="02010600040101010101" pitchFamily="2" charset="-122"/>
              </a:rPr>
              <a:t>u(1)=a</a:t>
            </a:r>
            <a:endParaRPr lang="zh-CN" altLang="zh-CN" sz="2000" kern="1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153076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文本框 2">
            <a:extLst>
              <a:ext uri="{FF2B5EF4-FFF2-40B4-BE49-F238E27FC236}">
                <a16:creationId xmlns:a16="http://schemas.microsoft.com/office/drawing/2014/main" id="{A70BD566-43B5-9FB5-FE99-CD1A2063DA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24117" y="1484316"/>
            <a:ext cx="7200900" cy="2677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/>
            <a:r>
              <a:rPr lang="zh-CN" altLang="en-US" sz="2800"/>
              <a:t>基于数学建模的预测方法种类繁多，从经典的单耗法、弹性系数法、统计分析法，到目前的灰色预测法。当在使用相应的预测方法建立预测模型时，我们需要知道主要的一些预测方法的研究特点，优缺点和适用范围。下面就当下一些主要的预测方法进行总结：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3DF7DC0-9AEC-4FC3-AD92-1B7907AC0806}"/>
              </a:ext>
            </a:extLst>
          </p:cNvPr>
          <p:cNvSpPr txBox="1"/>
          <p:nvPr/>
        </p:nvSpPr>
        <p:spPr>
          <a:xfrm>
            <a:off x="1699864" y="559359"/>
            <a:ext cx="896813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200" b="1">
                <a:solidFill>
                  <a:srgbClr val="319095"/>
                </a:solidFill>
              </a:rPr>
              <a:t>15.2.2    GM(2,1)</a:t>
            </a:r>
            <a:r>
              <a:rPr lang="zh-CN" altLang="zh-CN" sz="4200" b="1">
                <a:solidFill>
                  <a:srgbClr val="319095"/>
                </a:solidFill>
              </a:rPr>
              <a:t>、</a:t>
            </a:r>
            <a:r>
              <a:rPr lang="en-US" altLang="zh-CN" sz="4200" b="1">
                <a:solidFill>
                  <a:srgbClr val="319095"/>
                </a:solidFill>
              </a:rPr>
              <a:t>DGM</a:t>
            </a:r>
            <a:r>
              <a:rPr lang="zh-CN" altLang="zh-CN" sz="4200" b="1">
                <a:solidFill>
                  <a:srgbClr val="319095"/>
                </a:solidFill>
              </a:rPr>
              <a:t>和</a:t>
            </a:r>
            <a:r>
              <a:rPr lang="en-US" altLang="zh-CN" sz="4200" b="1">
                <a:solidFill>
                  <a:srgbClr val="319095"/>
                </a:solidFill>
              </a:rPr>
              <a:t>Verhulst</a:t>
            </a:r>
            <a:r>
              <a:rPr lang="zh-CN" altLang="zh-CN" sz="4200" b="1">
                <a:solidFill>
                  <a:srgbClr val="319095"/>
                </a:solidFill>
              </a:rPr>
              <a:t>模型</a:t>
            </a:r>
            <a:endParaRPr lang="zh-CN" altLang="en-US" sz="4200" b="1" dirty="0">
              <a:solidFill>
                <a:srgbClr val="319095"/>
              </a:solidFill>
            </a:endParaRPr>
          </a:p>
        </p:txBody>
      </p:sp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65955330"/>
              </p:ext>
            </p:extLst>
          </p:nvPr>
        </p:nvGraphicFramePr>
        <p:xfrm>
          <a:off x="2014541" y="1497013"/>
          <a:ext cx="8083551" cy="2239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2270412" progId="Word.Document.12">
                  <p:embed/>
                </p:oleObj>
              </mc:Choice>
              <mc:Fallback>
                <p:oleObj name="Document" r:id="rId2" imgW="8153322" imgH="2270412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014541" y="1497013"/>
                        <a:ext cx="8083551" cy="22399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02982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D1171C8D-6327-4622-A38D-DA77EB5ED0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76904138"/>
              </p:ext>
            </p:extLst>
          </p:nvPr>
        </p:nvGraphicFramePr>
        <p:xfrm>
          <a:off x="2429059" y="1418571"/>
          <a:ext cx="7672388" cy="5287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824464" imgH="6084356" progId="Word.Document.12">
                  <p:embed/>
                </p:oleObj>
              </mc:Choice>
              <mc:Fallback>
                <p:oleObj name="Document" r:id="rId2" imgW="8824464" imgH="6084356" progId="Word.Document.12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D1171C8D-6327-4622-A38D-DA77EB5ED0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429059" y="1418571"/>
                        <a:ext cx="7672388" cy="52879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B8DC3E65-1ED8-4E27-8166-5B4FC188AF4F}"/>
              </a:ext>
            </a:extLst>
          </p:cNvPr>
          <p:cNvSpPr txBox="1"/>
          <p:nvPr/>
        </p:nvSpPr>
        <p:spPr>
          <a:xfrm>
            <a:off x="1908875" y="772245"/>
            <a:ext cx="6316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0293B8"/>
                </a:solidFill>
              </a:rPr>
              <a:t>1. GM(2,1)</a:t>
            </a:r>
            <a:r>
              <a:rPr lang="zh-CN" altLang="zh-CN" sz="3600" b="1">
                <a:solidFill>
                  <a:srgbClr val="0293B8"/>
                </a:solidFill>
              </a:rPr>
              <a:t>模型</a:t>
            </a:r>
            <a:endParaRPr lang="zh-CN" altLang="en-US" sz="3600" b="1" dirty="0">
              <a:solidFill>
                <a:srgbClr val="0293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8770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41707047"/>
              </p:ext>
            </p:extLst>
          </p:nvPr>
        </p:nvGraphicFramePr>
        <p:xfrm>
          <a:off x="2055817" y="726489"/>
          <a:ext cx="7861300" cy="2811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4195" progId="Word.Document.12">
                  <p:embed/>
                </p:oleObj>
              </mc:Choice>
              <mc:Fallback>
                <p:oleObj name="Document" r:id="rId2" imgW="8129635" imgH="292419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055817" y="726489"/>
                        <a:ext cx="7861300" cy="28114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81021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12513921"/>
              </p:ext>
            </p:extLst>
          </p:nvPr>
        </p:nvGraphicFramePr>
        <p:xfrm>
          <a:off x="2080353" y="415156"/>
          <a:ext cx="7778751" cy="6269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6565211" progId="Word.Document.12">
                  <p:embed/>
                </p:oleObj>
              </mc:Choice>
              <mc:Fallback>
                <p:oleObj name="Document" r:id="rId2" imgW="8129635" imgH="6565211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080353" y="415156"/>
                        <a:ext cx="7778751" cy="62690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60203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91033635"/>
              </p:ext>
            </p:extLst>
          </p:nvPr>
        </p:nvGraphicFramePr>
        <p:xfrm>
          <a:off x="2054229" y="728663"/>
          <a:ext cx="7778751" cy="426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474185" progId="Word.Document.12">
                  <p:embed/>
                </p:oleObj>
              </mc:Choice>
              <mc:Fallback>
                <p:oleObj name="Document" r:id="rId2" imgW="8129635" imgH="447418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054229" y="728663"/>
                        <a:ext cx="7778751" cy="4267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02093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94547101"/>
              </p:ext>
            </p:extLst>
          </p:nvPr>
        </p:nvGraphicFramePr>
        <p:xfrm>
          <a:off x="2067291" y="519661"/>
          <a:ext cx="7778751" cy="6043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6327112" progId="Word.Document.12">
                  <p:embed/>
                </p:oleObj>
              </mc:Choice>
              <mc:Fallback>
                <p:oleObj name="Document" r:id="rId2" imgW="8129635" imgH="6327112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067291" y="519661"/>
                        <a:ext cx="7778751" cy="60436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97215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8422840"/>
              </p:ext>
            </p:extLst>
          </p:nvPr>
        </p:nvGraphicFramePr>
        <p:xfrm>
          <a:off x="2206629" y="950917"/>
          <a:ext cx="7778751" cy="4956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191726" progId="Word.Document.12">
                  <p:embed/>
                </p:oleObj>
              </mc:Choice>
              <mc:Fallback>
                <p:oleObj name="Document" r:id="rId2" imgW="8129635" imgH="5191726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206629" y="950917"/>
                        <a:ext cx="7778751" cy="49561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64490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51323337"/>
              </p:ext>
            </p:extLst>
          </p:nvPr>
        </p:nvGraphicFramePr>
        <p:xfrm>
          <a:off x="2054229" y="728665"/>
          <a:ext cx="7778751" cy="3989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478921" progId="Word.Document.12">
                  <p:embed/>
                </p:oleObj>
              </mc:Choice>
              <mc:Fallback>
                <p:oleObj name="Document" r:id="rId2" imgW="8129635" imgH="3478921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054229" y="728665"/>
                        <a:ext cx="7778751" cy="39893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86560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E2C16E4B-ECE8-45DC-A3AC-AB1F4F9801D3}"/>
              </a:ext>
            </a:extLst>
          </p:cNvPr>
          <p:cNvSpPr txBox="1"/>
          <p:nvPr/>
        </p:nvSpPr>
        <p:spPr>
          <a:xfrm>
            <a:off x="1674223" y="751347"/>
            <a:ext cx="8157755" cy="59400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76218" algn="just"/>
            <a:r>
              <a:rPr lang="zh-CN" altLang="zh-CN" sz="2000" b="1" kern="100">
                <a:latin typeface="Times New Roman" panose="02020603050405020304" pitchFamily="18" charset="0"/>
                <a:ea typeface="华文楷体" panose="02010600040101010101" pitchFamily="2" charset="-122"/>
              </a:rPr>
              <a:t>计算的</a:t>
            </a:r>
            <a:r>
              <a:rPr lang="en-US" altLang="zh-CN" sz="2000" b="1" kern="100">
                <a:latin typeface="Times New Roman" panose="02020603050405020304" pitchFamily="18" charset="0"/>
                <a:ea typeface="华文楷体" panose="02010600040101010101" pitchFamily="2" charset="-122"/>
              </a:rPr>
              <a:t>Matlab</a:t>
            </a:r>
            <a:r>
              <a:rPr lang="zh-CN" altLang="zh-CN" sz="2000" b="1" kern="100">
                <a:latin typeface="Times New Roman" panose="02020603050405020304" pitchFamily="18" charset="0"/>
                <a:ea typeface="华文楷体" panose="02010600040101010101" pitchFamily="2" charset="-122"/>
              </a:rPr>
              <a:t>程序如下：</a:t>
            </a:r>
            <a:endParaRPr lang="zh-CN" altLang="zh-CN" sz="2000" kern="10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693"/>
            <a:r>
              <a:rPr lang="en-US" altLang="zh-CN" sz="2000" b="1" kern="0">
                <a:latin typeface="Times New Roman" panose="02020603050405020304" pitchFamily="18" charset="0"/>
                <a:ea typeface="华文楷体" panose="02010600040101010101" pitchFamily="2" charset="-122"/>
              </a:rPr>
              <a:t>clc,clear</a:t>
            </a:r>
            <a:endParaRPr lang="zh-CN" altLang="zh-CN" sz="2000" kern="10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693"/>
            <a:r>
              <a:rPr lang="en-US" altLang="zh-CN" sz="2000" b="1" kern="0">
                <a:latin typeface="Times New Roman" panose="02020603050405020304" pitchFamily="18" charset="0"/>
                <a:ea typeface="华文楷体" panose="02010600040101010101" pitchFamily="2" charset="-122"/>
              </a:rPr>
              <a:t>x0=[41,49,61,78,96,104]; %</a:t>
            </a:r>
            <a:r>
              <a:rPr lang="zh-CN" altLang="zh-CN" sz="2000" b="1" kern="0">
                <a:latin typeface="Times New Roman" panose="02020603050405020304" pitchFamily="18" charset="0"/>
                <a:ea typeface="华文楷体" panose="02010600040101010101" pitchFamily="2" charset="-122"/>
              </a:rPr>
              <a:t>原始序列</a:t>
            </a:r>
            <a:endParaRPr lang="zh-CN" altLang="zh-CN" sz="2000" kern="10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693"/>
            <a:r>
              <a:rPr lang="en-US" altLang="zh-CN" sz="2000" b="1" kern="0">
                <a:latin typeface="Times New Roman" panose="02020603050405020304" pitchFamily="18" charset="0"/>
                <a:ea typeface="华文楷体" panose="02010600040101010101" pitchFamily="2" charset="-122"/>
              </a:rPr>
              <a:t>n=length(x0); </a:t>
            </a:r>
            <a:endParaRPr lang="zh-CN" altLang="zh-CN" sz="2000" kern="10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693"/>
            <a:r>
              <a:rPr lang="en-US" altLang="zh-CN" sz="2000" b="1" kern="0">
                <a:latin typeface="Times New Roman" panose="02020603050405020304" pitchFamily="18" charset="0"/>
                <a:ea typeface="华文楷体" panose="02010600040101010101" pitchFamily="2" charset="-122"/>
              </a:rPr>
              <a:t>x1=cumsum(x0)  %</a:t>
            </a:r>
            <a:r>
              <a:rPr lang="zh-CN" altLang="zh-CN" sz="2000" b="1" kern="0">
                <a:latin typeface="Times New Roman" panose="02020603050405020304" pitchFamily="18" charset="0"/>
                <a:ea typeface="华文楷体" panose="02010600040101010101" pitchFamily="2" charset="-122"/>
              </a:rPr>
              <a:t>计算</a:t>
            </a:r>
            <a:r>
              <a:rPr lang="en-US" altLang="zh-CN" sz="2000" b="1" kern="0">
                <a:latin typeface="Times New Roman" panose="02020603050405020304" pitchFamily="18" charset="0"/>
                <a:ea typeface="华文楷体" panose="02010600040101010101" pitchFamily="2" charset="-122"/>
              </a:rPr>
              <a:t>1</a:t>
            </a:r>
            <a:r>
              <a:rPr lang="zh-CN" altLang="zh-CN" sz="2000" b="1" kern="0">
                <a:latin typeface="Times New Roman" panose="02020603050405020304" pitchFamily="18" charset="0"/>
                <a:ea typeface="华文楷体" panose="02010600040101010101" pitchFamily="2" charset="-122"/>
              </a:rPr>
              <a:t>次累加序列</a:t>
            </a:r>
            <a:endParaRPr lang="zh-CN" altLang="zh-CN" sz="2000" kern="10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693"/>
            <a:r>
              <a:rPr lang="en-US" altLang="zh-CN" sz="2000" b="1" kern="0">
                <a:latin typeface="Times New Roman" panose="02020603050405020304" pitchFamily="18" charset="0"/>
                <a:ea typeface="华文楷体" panose="02010600040101010101" pitchFamily="2" charset="-122"/>
              </a:rPr>
              <a:t>a_x0=diff(x0)' %</a:t>
            </a:r>
            <a:r>
              <a:rPr lang="zh-CN" altLang="zh-CN" sz="2000" b="1" kern="0">
                <a:latin typeface="Times New Roman" panose="02020603050405020304" pitchFamily="18" charset="0"/>
                <a:ea typeface="华文楷体" panose="02010600040101010101" pitchFamily="2" charset="-122"/>
              </a:rPr>
              <a:t>计算</a:t>
            </a:r>
            <a:r>
              <a:rPr lang="en-US" altLang="zh-CN" sz="2000" b="1" kern="0">
                <a:latin typeface="Times New Roman" panose="02020603050405020304" pitchFamily="18" charset="0"/>
                <a:ea typeface="华文楷体" panose="02010600040101010101" pitchFamily="2" charset="-122"/>
              </a:rPr>
              <a:t>1</a:t>
            </a:r>
            <a:r>
              <a:rPr lang="zh-CN" altLang="zh-CN" sz="2000" b="1" kern="0">
                <a:latin typeface="Times New Roman" panose="02020603050405020304" pitchFamily="18" charset="0"/>
                <a:ea typeface="华文楷体" panose="02010600040101010101" pitchFamily="2" charset="-122"/>
              </a:rPr>
              <a:t>次累减序列</a:t>
            </a:r>
            <a:endParaRPr lang="zh-CN" altLang="zh-CN" sz="2000" kern="10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693"/>
            <a:r>
              <a:rPr lang="en-US" altLang="zh-CN" sz="2000" b="1" kern="0">
                <a:latin typeface="Times New Roman" panose="02020603050405020304" pitchFamily="18" charset="0"/>
                <a:ea typeface="华文楷体" panose="02010600040101010101" pitchFamily="2" charset="-122"/>
              </a:rPr>
              <a:t>z=0.5*(x1(2:end)+x1(1:end-1))'; %</a:t>
            </a:r>
            <a:r>
              <a:rPr lang="zh-CN" altLang="zh-CN" sz="2000" b="1" kern="0">
                <a:latin typeface="Times New Roman" panose="02020603050405020304" pitchFamily="18" charset="0"/>
                <a:ea typeface="华文楷体" panose="02010600040101010101" pitchFamily="2" charset="-122"/>
              </a:rPr>
              <a:t>计算均值生成序列</a:t>
            </a:r>
            <a:endParaRPr lang="zh-CN" altLang="zh-CN" sz="2000" kern="10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693"/>
            <a:r>
              <a:rPr lang="en-US" altLang="zh-CN" sz="2000" b="1" kern="0">
                <a:latin typeface="Times New Roman" panose="02020603050405020304" pitchFamily="18" charset="0"/>
                <a:ea typeface="华文楷体" panose="02010600040101010101" pitchFamily="2" charset="-122"/>
              </a:rPr>
              <a:t>B=[-x0(2:end)',-z,ones(n-1,1)]; </a:t>
            </a:r>
            <a:endParaRPr lang="zh-CN" altLang="zh-CN" sz="2000" kern="10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693"/>
            <a:r>
              <a:rPr lang="en-US" altLang="zh-CN" sz="2000" b="1" kern="0">
                <a:latin typeface="Times New Roman" panose="02020603050405020304" pitchFamily="18" charset="0"/>
                <a:ea typeface="华文楷体" panose="02010600040101010101" pitchFamily="2" charset="-122"/>
              </a:rPr>
              <a:t>u=B\a_x0   %</a:t>
            </a:r>
            <a:r>
              <a:rPr lang="zh-CN" altLang="zh-CN" sz="2000" b="1" kern="0">
                <a:latin typeface="Times New Roman" panose="02020603050405020304" pitchFamily="18" charset="0"/>
                <a:ea typeface="华文楷体" panose="02010600040101010101" pitchFamily="2" charset="-122"/>
              </a:rPr>
              <a:t>最小二乘法拟合参数</a:t>
            </a:r>
            <a:endParaRPr lang="zh-CN" altLang="zh-CN" sz="2000" kern="10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693"/>
            <a:r>
              <a:rPr lang="en-US" altLang="zh-CN" sz="2000" b="1" kern="0">
                <a:latin typeface="Times New Roman" panose="02020603050405020304" pitchFamily="18" charset="0"/>
                <a:ea typeface="华文楷体" panose="02010600040101010101" pitchFamily="2" charset="-122"/>
              </a:rPr>
              <a:t>syms x(t)</a:t>
            </a:r>
            <a:endParaRPr lang="zh-CN" altLang="zh-CN" sz="2000" kern="10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693"/>
            <a:r>
              <a:rPr lang="en-US" altLang="zh-CN" sz="2000" b="1" kern="0">
                <a:latin typeface="Times New Roman" panose="02020603050405020304" pitchFamily="18" charset="0"/>
                <a:ea typeface="华文楷体" panose="02010600040101010101" pitchFamily="2" charset="-122"/>
              </a:rPr>
              <a:t>x=dsolve(diff(x,2)+u(1)*diff(x)+u(2)*x==u(3),x(0)==x1(1),x(5)==x1(6)); %</a:t>
            </a:r>
            <a:r>
              <a:rPr lang="zh-CN" altLang="zh-CN" sz="2000" b="1" kern="0">
                <a:latin typeface="Times New Roman" panose="02020603050405020304" pitchFamily="18" charset="0"/>
                <a:ea typeface="华文楷体" panose="02010600040101010101" pitchFamily="2" charset="-122"/>
              </a:rPr>
              <a:t>求符号解</a:t>
            </a:r>
            <a:endParaRPr lang="zh-CN" altLang="zh-CN" sz="2000" kern="10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693"/>
            <a:r>
              <a:rPr lang="en-US" altLang="zh-CN" sz="2000" b="1" kern="0">
                <a:latin typeface="Times New Roman" panose="02020603050405020304" pitchFamily="18" charset="0"/>
                <a:ea typeface="华文楷体" panose="02010600040101010101" pitchFamily="2" charset="-122"/>
              </a:rPr>
              <a:t>xt=vpa(x,6) %</a:t>
            </a:r>
            <a:r>
              <a:rPr lang="zh-CN" altLang="zh-CN" sz="2000" b="1" kern="0">
                <a:latin typeface="Times New Roman" panose="02020603050405020304" pitchFamily="18" charset="0"/>
                <a:ea typeface="华文楷体" panose="02010600040101010101" pitchFamily="2" charset="-122"/>
              </a:rPr>
              <a:t>显示小数形式的符号解</a:t>
            </a:r>
            <a:endParaRPr lang="zh-CN" altLang="zh-CN" sz="2000" kern="10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693"/>
            <a:r>
              <a:rPr lang="en-US" altLang="zh-CN" sz="2000" b="1" kern="0">
                <a:latin typeface="Times New Roman" panose="02020603050405020304" pitchFamily="18" charset="0"/>
                <a:ea typeface="华文楷体" panose="02010600040101010101" pitchFamily="2" charset="-122"/>
              </a:rPr>
              <a:t>yuce=subs(x,t,0:n-1); %</a:t>
            </a:r>
            <a:r>
              <a:rPr lang="zh-CN" altLang="zh-CN" sz="2000" b="1" kern="0">
                <a:latin typeface="Times New Roman" panose="02020603050405020304" pitchFamily="18" charset="0"/>
                <a:ea typeface="华文楷体" panose="02010600040101010101" pitchFamily="2" charset="-122"/>
              </a:rPr>
              <a:t>求已知数据点</a:t>
            </a:r>
            <a:r>
              <a:rPr lang="en-US" altLang="zh-CN" sz="2000" b="1" kern="0">
                <a:latin typeface="Times New Roman" panose="02020603050405020304" pitchFamily="18" charset="0"/>
                <a:ea typeface="华文楷体" panose="02010600040101010101" pitchFamily="2" charset="-122"/>
              </a:rPr>
              <a:t>1</a:t>
            </a:r>
            <a:r>
              <a:rPr lang="zh-CN" altLang="zh-CN" sz="2000" b="1" kern="0">
                <a:latin typeface="Times New Roman" panose="02020603050405020304" pitchFamily="18" charset="0"/>
                <a:ea typeface="华文楷体" panose="02010600040101010101" pitchFamily="2" charset="-122"/>
              </a:rPr>
              <a:t>次累加序列的预测值</a:t>
            </a:r>
            <a:endParaRPr lang="zh-CN" altLang="zh-CN" sz="2000" kern="10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693"/>
            <a:r>
              <a:rPr lang="en-US" altLang="zh-CN" sz="2000" b="1" kern="0">
                <a:latin typeface="Times New Roman" panose="02020603050405020304" pitchFamily="18" charset="0"/>
                <a:ea typeface="华文楷体" panose="02010600040101010101" pitchFamily="2" charset="-122"/>
              </a:rPr>
              <a:t>yuce=double(yuce) %</a:t>
            </a:r>
            <a:r>
              <a:rPr lang="zh-CN" altLang="zh-CN" sz="2000" b="1" kern="0">
                <a:latin typeface="Times New Roman" panose="02020603050405020304" pitchFamily="18" charset="0"/>
                <a:ea typeface="华文楷体" panose="02010600040101010101" pitchFamily="2" charset="-122"/>
              </a:rPr>
              <a:t>符号数转换成数值类型，否则无法作差分运算</a:t>
            </a:r>
            <a:endParaRPr lang="zh-CN" altLang="zh-CN" sz="2000" kern="10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693"/>
            <a:r>
              <a:rPr lang="en-US" altLang="zh-CN" sz="2000" b="1" kern="0">
                <a:latin typeface="Times New Roman" panose="02020603050405020304" pitchFamily="18" charset="0"/>
                <a:ea typeface="华文楷体" panose="02010600040101010101" pitchFamily="2" charset="-122"/>
              </a:rPr>
              <a:t>x0_hat=[yuce(1),diff(yuce)]; %</a:t>
            </a:r>
            <a:r>
              <a:rPr lang="zh-CN" altLang="zh-CN" sz="2000" b="1" kern="0">
                <a:latin typeface="Times New Roman" panose="02020603050405020304" pitchFamily="18" charset="0"/>
                <a:ea typeface="华文楷体" panose="02010600040101010101" pitchFamily="2" charset="-122"/>
              </a:rPr>
              <a:t>求已知数据点的预测值</a:t>
            </a:r>
            <a:endParaRPr lang="zh-CN" altLang="zh-CN" sz="2000" kern="10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693"/>
            <a:r>
              <a:rPr lang="en-US" altLang="zh-CN" sz="2000" b="1" kern="0">
                <a:latin typeface="Times New Roman" panose="02020603050405020304" pitchFamily="18" charset="0"/>
                <a:ea typeface="华文楷体" panose="02010600040101010101" pitchFamily="2" charset="-122"/>
              </a:rPr>
              <a:t>x0_hat=round(x0_hat) %</a:t>
            </a:r>
            <a:r>
              <a:rPr lang="zh-CN" altLang="zh-CN" sz="2000" b="1" kern="0">
                <a:latin typeface="Times New Roman" panose="02020603050405020304" pitchFamily="18" charset="0"/>
                <a:ea typeface="华文楷体" panose="02010600040101010101" pitchFamily="2" charset="-122"/>
              </a:rPr>
              <a:t>四舍五入取整数</a:t>
            </a:r>
            <a:endParaRPr lang="zh-CN" altLang="zh-CN" sz="2000" kern="10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693"/>
            <a:r>
              <a:rPr lang="en-US" altLang="zh-CN" sz="2000" b="1" kern="0">
                <a:latin typeface="Times New Roman" panose="02020603050405020304" pitchFamily="18" charset="0"/>
                <a:ea typeface="华文楷体" panose="02010600040101010101" pitchFamily="2" charset="-122"/>
              </a:rPr>
              <a:t>epsilon=x0-x0_hat    %</a:t>
            </a:r>
            <a:r>
              <a:rPr lang="zh-CN" altLang="zh-CN" sz="2000" b="1" kern="0">
                <a:latin typeface="Times New Roman" panose="02020603050405020304" pitchFamily="18" charset="0"/>
                <a:ea typeface="华文楷体" panose="02010600040101010101" pitchFamily="2" charset="-122"/>
              </a:rPr>
              <a:t>求残差</a:t>
            </a:r>
            <a:endParaRPr lang="zh-CN" altLang="zh-CN" sz="2000" kern="10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693"/>
            <a:r>
              <a:rPr lang="en-US" altLang="zh-CN" sz="2000" b="1" kern="0">
                <a:latin typeface="Times New Roman" panose="02020603050405020304" pitchFamily="18" charset="0"/>
                <a:ea typeface="华文楷体" panose="02010600040101010101" pitchFamily="2" charset="-122"/>
              </a:rPr>
              <a:t>delta=abs(epsilon./x0)  %</a:t>
            </a:r>
            <a:r>
              <a:rPr lang="zh-CN" altLang="zh-CN" sz="2000" b="1" kern="0">
                <a:latin typeface="Times New Roman" panose="02020603050405020304" pitchFamily="18" charset="0"/>
                <a:ea typeface="华文楷体" panose="02010600040101010101" pitchFamily="2" charset="-122"/>
              </a:rPr>
              <a:t>求相对误差</a:t>
            </a:r>
            <a:endParaRPr lang="zh-CN" altLang="zh-CN" sz="2000" kern="1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2472186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D1171C8D-6327-4622-A38D-DA77EB5ED0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43585743"/>
              </p:ext>
            </p:extLst>
          </p:nvPr>
        </p:nvGraphicFramePr>
        <p:xfrm>
          <a:off x="2027241" y="1630369"/>
          <a:ext cx="8083551" cy="4956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5014141" progId="Word.Document.12">
                  <p:embed/>
                </p:oleObj>
              </mc:Choice>
              <mc:Fallback>
                <p:oleObj name="Document" r:id="rId2" imgW="8153322" imgH="5014141" progId="Word.Document.12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D1171C8D-6327-4622-A38D-DA77EB5ED0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027241" y="1630369"/>
                        <a:ext cx="8083551" cy="49561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B8DC3E65-1ED8-4E27-8166-5B4FC188AF4F}"/>
              </a:ext>
            </a:extLst>
          </p:cNvPr>
          <p:cNvSpPr txBox="1"/>
          <p:nvPr/>
        </p:nvSpPr>
        <p:spPr>
          <a:xfrm>
            <a:off x="1908875" y="772245"/>
            <a:ext cx="6316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0293B8"/>
                </a:solidFill>
              </a:rPr>
              <a:t>2. DGM(2,1)</a:t>
            </a:r>
            <a:r>
              <a:rPr lang="zh-CN" altLang="zh-CN" sz="3600" b="1">
                <a:solidFill>
                  <a:srgbClr val="0293B8"/>
                </a:solidFill>
              </a:rPr>
              <a:t>模型</a:t>
            </a:r>
            <a:endParaRPr lang="zh-CN" altLang="en-US" sz="3600" b="1" dirty="0">
              <a:solidFill>
                <a:srgbClr val="0293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7271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文本框 2">
            <a:extLst>
              <a:ext uri="{FF2B5EF4-FFF2-40B4-BE49-F238E27FC236}">
                <a16:creationId xmlns:a16="http://schemas.microsoft.com/office/drawing/2014/main" id="{9A9B2249-4DC3-25E7-F423-DAFEF0043E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19293" y="404813"/>
            <a:ext cx="8497887" cy="5262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/>
            <a:endParaRPr lang="zh-CN" altLang="en-US" sz="2800"/>
          </a:p>
          <a:p>
            <a:pPr algn="just"/>
            <a:r>
              <a:rPr lang="zh-CN" altLang="en-US" sz="2800" b="1"/>
              <a:t>一、灰色预测模型</a:t>
            </a:r>
          </a:p>
          <a:p>
            <a:pPr algn="just"/>
            <a:r>
              <a:rPr lang="zh-CN" altLang="en-US" sz="2800" b="1">
                <a:solidFill>
                  <a:srgbClr val="C00000"/>
                </a:solidFill>
              </a:rPr>
              <a:t>适用范围：</a:t>
            </a:r>
            <a:r>
              <a:rPr lang="zh-CN" altLang="en-US" sz="2800" b="1"/>
              <a:t>该模型使用的不是原始数据的序列，而是生成的数据序列。核心体系是</a:t>
            </a:r>
            <a:r>
              <a:rPr lang="en-US" altLang="zh-CN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Grey Model.</a:t>
            </a:r>
            <a:r>
              <a:rPr lang="zh-CN" altLang="en-US" sz="2800" b="1"/>
              <a:t>即对原始数据作累加生成（或其他处理生成）得到近似的指数规律再进行建模的方法。</a:t>
            </a:r>
          </a:p>
          <a:p>
            <a:pPr algn="just"/>
            <a:r>
              <a:rPr lang="zh-CN" altLang="en-US" sz="2800" b="1">
                <a:solidFill>
                  <a:srgbClr val="C00000"/>
                </a:solidFill>
              </a:rPr>
              <a:t>优点：</a:t>
            </a:r>
            <a:r>
              <a:rPr lang="zh-CN" altLang="en-US" sz="2800" b="1"/>
              <a:t>在处理较少的特征值数据，不需要数据的样本空间足够大，就能解决历史数据少、序列的完整性以及可靠性低的问题，能将无规律的原始数据进行生成得到规律较强的生成序列。</a:t>
            </a:r>
            <a:endParaRPr lang="en-US" altLang="zh-CN" sz="2800" b="1"/>
          </a:p>
          <a:p>
            <a:pPr algn="just"/>
            <a:r>
              <a:rPr lang="zh-CN" altLang="en-US" sz="2800" b="1">
                <a:solidFill>
                  <a:srgbClr val="C00000"/>
                </a:solidFill>
              </a:rPr>
              <a:t>缺点：</a:t>
            </a:r>
            <a:r>
              <a:rPr lang="zh-CN" altLang="en-US" sz="2800" b="1"/>
              <a:t>只适用于中短期的预测，只适合近似于指数增长的预测。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515F671A-429C-4475-B792-EC32BBECCDE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23948026"/>
              </p:ext>
            </p:extLst>
          </p:nvPr>
        </p:nvGraphicFramePr>
        <p:xfrm>
          <a:off x="2055817" y="804866"/>
          <a:ext cx="7861300" cy="2811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4195" progId="Word.Document.12">
                  <p:embed/>
                </p:oleObj>
              </mc:Choice>
              <mc:Fallback>
                <p:oleObj name="Document" r:id="rId2" imgW="8129635" imgH="292419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055817" y="804866"/>
                        <a:ext cx="7861300" cy="28114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67575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26139635"/>
              </p:ext>
            </p:extLst>
          </p:nvPr>
        </p:nvGraphicFramePr>
        <p:xfrm>
          <a:off x="2054229" y="808044"/>
          <a:ext cx="7778751" cy="5367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627581" progId="Word.Document.12">
                  <p:embed/>
                </p:oleObj>
              </mc:Choice>
              <mc:Fallback>
                <p:oleObj name="Document" r:id="rId2" imgW="8129635" imgH="5627581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054229" y="808044"/>
                        <a:ext cx="7778751" cy="53673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40325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56622552"/>
              </p:ext>
            </p:extLst>
          </p:nvPr>
        </p:nvGraphicFramePr>
        <p:xfrm>
          <a:off x="2054229" y="808043"/>
          <a:ext cx="7778751" cy="4321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528937" progId="Word.Document.12">
                  <p:embed/>
                </p:oleObj>
              </mc:Choice>
              <mc:Fallback>
                <p:oleObj name="Document" r:id="rId2" imgW="8129635" imgH="4528937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054229" y="808043"/>
                        <a:ext cx="7778751" cy="43211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86706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12602676"/>
              </p:ext>
            </p:extLst>
          </p:nvPr>
        </p:nvGraphicFramePr>
        <p:xfrm>
          <a:off x="2054229" y="808041"/>
          <a:ext cx="7778751" cy="44259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642403" progId="Word.Document.12">
                  <p:embed/>
                </p:oleObj>
              </mc:Choice>
              <mc:Fallback>
                <p:oleObj name="Document" r:id="rId2" imgW="8129635" imgH="4642403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054229" y="808041"/>
                        <a:ext cx="7778751" cy="442595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66237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66434676"/>
              </p:ext>
            </p:extLst>
          </p:nvPr>
        </p:nvGraphicFramePr>
        <p:xfrm>
          <a:off x="2055817" y="804866"/>
          <a:ext cx="7861300" cy="2811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4195" progId="Word.Document.12">
                  <p:embed/>
                </p:oleObj>
              </mc:Choice>
              <mc:Fallback>
                <p:oleObj name="Document" r:id="rId2" imgW="8129635" imgH="292419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055817" y="804866"/>
                        <a:ext cx="7861300" cy="28114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43480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8581869"/>
              </p:ext>
            </p:extLst>
          </p:nvPr>
        </p:nvGraphicFramePr>
        <p:xfrm>
          <a:off x="2054229" y="808041"/>
          <a:ext cx="7778751" cy="47307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961911" progId="Word.Document.12">
                  <p:embed/>
                </p:oleObj>
              </mc:Choice>
              <mc:Fallback>
                <p:oleObj name="Document" r:id="rId2" imgW="8129635" imgH="4961911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054229" y="808041"/>
                        <a:ext cx="7778751" cy="473075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26398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14407487"/>
              </p:ext>
            </p:extLst>
          </p:nvPr>
        </p:nvGraphicFramePr>
        <p:xfrm>
          <a:off x="2054229" y="808043"/>
          <a:ext cx="7778751" cy="4956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189925" progId="Word.Document.12">
                  <p:embed/>
                </p:oleObj>
              </mc:Choice>
              <mc:Fallback>
                <p:oleObj name="Document" r:id="rId2" imgW="8129635" imgH="518992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054229" y="808043"/>
                        <a:ext cx="7778751" cy="49561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67987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89528887"/>
              </p:ext>
            </p:extLst>
          </p:nvPr>
        </p:nvGraphicFramePr>
        <p:xfrm>
          <a:off x="2054227" y="808040"/>
          <a:ext cx="7858125" cy="3379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228683" imgH="3534447" progId="Word.Document.12">
                  <p:embed/>
                </p:oleObj>
              </mc:Choice>
              <mc:Fallback>
                <p:oleObj name="Document" r:id="rId2" imgW="8228683" imgH="3534447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054227" y="808040"/>
                        <a:ext cx="7858125" cy="33797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59554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E7DCF38-915D-4565-8C62-F7696512B121}"/>
              </a:ext>
            </a:extLst>
          </p:cNvPr>
          <p:cNvSpPr txBox="1"/>
          <p:nvPr/>
        </p:nvSpPr>
        <p:spPr>
          <a:xfrm>
            <a:off x="1997533" y="1186273"/>
            <a:ext cx="8196943" cy="5324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zh-CN" sz="2000" b="1" kern="100">
                <a:latin typeface="Times New Roman" panose="02020603050405020304" pitchFamily="18" charset="0"/>
                <a:ea typeface="华文楷体" panose="02010600040101010101" pitchFamily="2" charset="-122"/>
              </a:rPr>
              <a:t>计算的</a:t>
            </a:r>
            <a:r>
              <a:rPr lang="en-US" altLang="zh-CN" sz="2000" b="1" kern="100">
                <a:latin typeface="Times New Roman" panose="02020603050405020304" pitchFamily="18" charset="0"/>
                <a:ea typeface="华文楷体" panose="02010600040101010101" pitchFamily="2" charset="-122"/>
              </a:rPr>
              <a:t>MATLAB</a:t>
            </a:r>
            <a:r>
              <a:rPr lang="zh-CN" altLang="zh-CN" sz="2000" b="1" kern="100">
                <a:latin typeface="Times New Roman" panose="02020603050405020304" pitchFamily="18" charset="0"/>
                <a:ea typeface="华文楷体" panose="02010600040101010101" pitchFamily="2" charset="-122"/>
              </a:rPr>
              <a:t>程序如下：</a:t>
            </a:r>
            <a:endParaRPr lang="zh-CN" altLang="zh-CN" sz="2000" kern="10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693" algn="just"/>
            <a:r>
              <a:rPr lang="en-US" altLang="zh-CN" sz="2000" b="1" kern="0">
                <a:latin typeface="Times New Roman" panose="02020603050405020304" pitchFamily="18" charset="0"/>
                <a:ea typeface="华文楷体" panose="02010600040101010101" pitchFamily="2" charset="-122"/>
              </a:rPr>
              <a:t>clc,clear</a:t>
            </a:r>
            <a:endParaRPr lang="zh-CN" altLang="zh-CN" sz="2000" kern="10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693" algn="just"/>
            <a:r>
              <a:rPr lang="en-US" altLang="zh-CN" sz="2000" b="1" kern="0">
                <a:latin typeface="Times New Roman" panose="02020603050405020304" pitchFamily="18" charset="0"/>
                <a:ea typeface="华文楷体" panose="02010600040101010101" pitchFamily="2" charset="-122"/>
              </a:rPr>
              <a:t>x0=[2.874,3.278,3.39,3.679,3.77,3.8]; %</a:t>
            </a:r>
            <a:r>
              <a:rPr lang="zh-CN" altLang="zh-CN" sz="2000" b="1" kern="0">
                <a:latin typeface="Times New Roman" panose="02020603050405020304" pitchFamily="18" charset="0"/>
                <a:ea typeface="华文楷体" panose="02010600040101010101" pitchFamily="2" charset="-122"/>
              </a:rPr>
              <a:t>原始数据序列</a:t>
            </a:r>
            <a:endParaRPr lang="zh-CN" altLang="zh-CN" sz="2000" kern="10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693" algn="just"/>
            <a:r>
              <a:rPr lang="en-US" altLang="zh-CN" sz="2000" b="1" kern="0">
                <a:latin typeface="Times New Roman" panose="02020603050405020304" pitchFamily="18" charset="0"/>
                <a:ea typeface="华文楷体" panose="02010600040101010101" pitchFamily="2" charset="-122"/>
              </a:rPr>
              <a:t>n=length(x0);</a:t>
            </a:r>
            <a:endParaRPr lang="zh-CN" altLang="zh-CN" sz="2000" kern="10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693" algn="just"/>
            <a:r>
              <a:rPr lang="en-US" altLang="zh-CN" sz="2000" b="1" kern="0">
                <a:latin typeface="Times New Roman" panose="02020603050405020304" pitchFamily="18" charset="0"/>
                <a:ea typeface="华文楷体" panose="02010600040101010101" pitchFamily="2" charset="-122"/>
              </a:rPr>
              <a:t>a_x0=diff(x0)';  %</a:t>
            </a:r>
            <a:r>
              <a:rPr lang="zh-CN" altLang="zh-CN" sz="2000" b="1" kern="0">
                <a:latin typeface="Times New Roman" panose="02020603050405020304" pitchFamily="18" charset="0"/>
                <a:ea typeface="华文楷体" panose="02010600040101010101" pitchFamily="2" charset="-122"/>
              </a:rPr>
              <a:t>求</a:t>
            </a:r>
            <a:r>
              <a:rPr lang="en-US" altLang="zh-CN" sz="2000" b="1" kern="0">
                <a:latin typeface="Times New Roman" panose="02020603050405020304" pitchFamily="18" charset="0"/>
                <a:ea typeface="华文楷体" panose="02010600040101010101" pitchFamily="2" charset="-122"/>
              </a:rPr>
              <a:t>1</a:t>
            </a:r>
            <a:r>
              <a:rPr lang="zh-CN" altLang="zh-CN" sz="2000" b="1" kern="0">
                <a:latin typeface="Times New Roman" panose="02020603050405020304" pitchFamily="18" charset="0"/>
                <a:ea typeface="华文楷体" panose="02010600040101010101" pitchFamily="2" charset="-122"/>
              </a:rPr>
              <a:t>次累减序列，即</a:t>
            </a:r>
            <a:r>
              <a:rPr lang="en-US" altLang="zh-CN" sz="2000" b="1" kern="0">
                <a:latin typeface="Times New Roman" panose="02020603050405020304" pitchFamily="18" charset="0"/>
                <a:ea typeface="华文楷体" panose="02010600040101010101" pitchFamily="2" charset="-122"/>
              </a:rPr>
              <a:t>1</a:t>
            </a:r>
            <a:r>
              <a:rPr lang="zh-CN" altLang="zh-CN" sz="2000" b="1" kern="0">
                <a:latin typeface="Times New Roman" panose="02020603050405020304" pitchFamily="18" charset="0"/>
                <a:ea typeface="华文楷体" panose="02010600040101010101" pitchFamily="2" charset="-122"/>
              </a:rPr>
              <a:t>阶向前差分</a:t>
            </a:r>
            <a:endParaRPr lang="zh-CN" altLang="zh-CN" sz="2000" kern="10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693" algn="just"/>
            <a:r>
              <a:rPr lang="en-US" altLang="zh-CN" sz="2000" b="1" kern="0">
                <a:latin typeface="Times New Roman" panose="02020603050405020304" pitchFamily="18" charset="0"/>
                <a:ea typeface="华文楷体" panose="02010600040101010101" pitchFamily="2" charset="-122"/>
              </a:rPr>
              <a:t>B=[-x0(2:end)',ones(n-1,1)]; </a:t>
            </a:r>
            <a:endParaRPr lang="zh-CN" altLang="zh-CN" sz="2000" kern="10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693" algn="just"/>
            <a:r>
              <a:rPr lang="en-US" altLang="zh-CN" sz="2000" b="1" kern="0">
                <a:latin typeface="Times New Roman" panose="02020603050405020304" pitchFamily="18" charset="0"/>
                <a:ea typeface="华文楷体" panose="02010600040101010101" pitchFamily="2" charset="-122"/>
              </a:rPr>
              <a:t>u=B\a_x0  %</a:t>
            </a:r>
            <a:r>
              <a:rPr lang="zh-CN" altLang="zh-CN" sz="2000" b="1" kern="0">
                <a:latin typeface="Times New Roman" panose="02020603050405020304" pitchFamily="18" charset="0"/>
                <a:ea typeface="华文楷体" panose="02010600040101010101" pitchFamily="2" charset="-122"/>
              </a:rPr>
              <a:t>最小二乘法拟合参数</a:t>
            </a:r>
            <a:endParaRPr lang="zh-CN" altLang="zh-CN" sz="2000" kern="10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693" algn="just"/>
            <a:r>
              <a:rPr lang="en-US" altLang="zh-CN" sz="2000" b="1" kern="0">
                <a:latin typeface="Times New Roman" panose="02020603050405020304" pitchFamily="18" charset="0"/>
                <a:ea typeface="华文楷体" panose="02010600040101010101" pitchFamily="2" charset="-122"/>
              </a:rPr>
              <a:t>syms x(t)</a:t>
            </a:r>
            <a:endParaRPr lang="zh-CN" altLang="zh-CN" sz="2000" kern="10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693" algn="just"/>
            <a:r>
              <a:rPr lang="en-US" altLang="zh-CN" sz="2000" b="1" kern="0">
                <a:latin typeface="Times New Roman" panose="02020603050405020304" pitchFamily="18" charset="0"/>
                <a:ea typeface="华文楷体" panose="02010600040101010101" pitchFamily="2" charset="-122"/>
              </a:rPr>
              <a:t>d2x=diff(x,2); dx=diff(x);  %</a:t>
            </a:r>
            <a:r>
              <a:rPr lang="zh-CN" altLang="zh-CN" sz="2000" b="1" kern="0">
                <a:latin typeface="Times New Roman" panose="02020603050405020304" pitchFamily="18" charset="0"/>
                <a:ea typeface="华文楷体" panose="02010600040101010101" pitchFamily="2" charset="-122"/>
              </a:rPr>
              <a:t>定义二阶和一阶导数</a:t>
            </a:r>
            <a:endParaRPr lang="zh-CN" altLang="zh-CN" sz="2000" kern="10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693" algn="just"/>
            <a:r>
              <a:rPr lang="en-US" altLang="zh-CN" sz="2000" b="1" kern="0">
                <a:latin typeface="Times New Roman" panose="02020603050405020304" pitchFamily="18" charset="0"/>
                <a:ea typeface="华文楷体" panose="02010600040101010101" pitchFamily="2" charset="-122"/>
              </a:rPr>
              <a:t>%</a:t>
            </a:r>
            <a:r>
              <a:rPr lang="zh-CN" altLang="zh-CN" sz="2000" b="1" kern="0">
                <a:latin typeface="Times New Roman" panose="02020603050405020304" pitchFamily="18" charset="0"/>
                <a:ea typeface="华文楷体" panose="02010600040101010101" pitchFamily="2" charset="-122"/>
              </a:rPr>
              <a:t>求二阶微分方程符号解</a:t>
            </a:r>
            <a:endParaRPr lang="zh-CN" altLang="zh-CN" sz="2000" kern="10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693" algn="just"/>
            <a:r>
              <a:rPr lang="en-US" altLang="zh-CN" sz="2000" b="1" kern="0">
                <a:latin typeface="Times New Roman" panose="02020603050405020304" pitchFamily="18" charset="0"/>
                <a:ea typeface="华文楷体" panose="02010600040101010101" pitchFamily="2" charset="-122"/>
              </a:rPr>
              <a:t>x=dsolve(d2x+u(1)*dx==u(2),x(0)==x0(1),dx(0)==x0(1));</a:t>
            </a:r>
            <a:endParaRPr lang="zh-CN" altLang="zh-CN" sz="2000" kern="10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693" algn="just"/>
            <a:r>
              <a:rPr lang="en-US" altLang="zh-CN" sz="2000" b="1" kern="0">
                <a:latin typeface="Times New Roman" panose="02020603050405020304" pitchFamily="18" charset="0"/>
                <a:ea typeface="华文楷体" panose="02010600040101010101" pitchFamily="2" charset="-122"/>
              </a:rPr>
              <a:t>xt=vpa(x,6) %</a:t>
            </a:r>
            <a:r>
              <a:rPr lang="zh-CN" altLang="zh-CN" sz="2000" b="1" kern="0">
                <a:latin typeface="Times New Roman" panose="02020603050405020304" pitchFamily="18" charset="0"/>
                <a:ea typeface="华文楷体" panose="02010600040101010101" pitchFamily="2" charset="-122"/>
              </a:rPr>
              <a:t>显示小数形式的符号解</a:t>
            </a:r>
            <a:endParaRPr lang="zh-CN" altLang="zh-CN" sz="2000" kern="10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693" algn="just"/>
            <a:r>
              <a:rPr lang="en-US" altLang="zh-CN" sz="2000" b="1" kern="0">
                <a:latin typeface="Times New Roman" panose="02020603050405020304" pitchFamily="18" charset="0"/>
                <a:ea typeface="华文楷体" panose="02010600040101010101" pitchFamily="2" charset="-122"/>
              </a:rPr>
              <a:t>yuce=subs(x,t,0:n-1); %</a:t>
            </a:r>
            <a:r>
              <a:rPr lang="zh-CN" altLang="zh-CN" sz="2000" b="1" kern="0">
                <a:latin typeface="Times New Roman" panose="02020603050405020304" pitchFamily="18" charset="0"/>
                <a:ea typeface="华文楷体" panose="02010600040101010101" pitchFamily="2" charset="-122"/>
              </a:rPr>
              <a:t>求已知数据点</a:t>
            </a:r>
            <a:r>
              <a:rPr lang="en-US" altLang="zh-CN" sz="2000" b="1" kern="0">
                <a:latin typeface="Times New Roman" panose="02020603050405020304" pitchFamily="18" charset="0"/>
                <a:ea typeface="华文楷体" panose="02010600040101010101" pitchFamily="2" charset="-122"/>
              </a:rPr>
              <a:t>1</a:t>
            </a:r>
            <a:r>
              <a:rPr lang="zh-CN" altLang="zh-CN" sz="2000" b="1" kern="0">
                <a:latin typeface="Times New Roman" panose="02020603050405020304" pitchFamily="18" charset="0"/>
                <a:ea typeface="华文楷体" panose="02010600040101010101" pitchFamily="2" charset="-122"/>
              </a:rPr>
              <a:t>次累加序列的预测值</a:t>
            </a:r>
            <a:endParaRPr lang="zh-CN" altLang="zh-CN" sz="2000" kern="10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693" algn="just"/>
            <a:r>
              <a:rPr lang="en-US" altLang="zh-CN" sz="2000" b="1" kern="0">
                <a:latin typeface="Times New Roman" panose="02020603050405020304" pitchFamily="18" charset="0"/>
                <a:ea typeface="华文楷体" panose="02010600040101010101" pitchFamily="2" charset="-122"/>
              </a:rPr>
              <a:t>yuce=double(yuce) %</a:t>
            </a:r>
            <a:r>
              <a:rPr lang="zh-CN" altLang="zh-CN" sz="2000" b="1" kern="0">
                <a:latin typeface="Times New Roman" panose="02020603050405020304" pitchFamily="18" charset="0"/>
                <a:ea typeface="华文楷体" panose="02010600040101010101" pitchFamily="2" charset="-122"/>
              </a:rPr>
              <a:t>符号数转换成数值类型，否则无法作差分运算</a:t>
            </a:r>
            <a:endParaRPr lang="zh-CN" altLang="zh-CN" sz="2000" kern="10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693" algn="just"/>
            <a:r>
              <a:rPr lang="en-US" altLang="zh-CN" sz="2000" b="1" kern="0">
                <a:latin typeface="Times New Roman" panose="02020603050405020304" pitchFamily="18" charset="0"/>
                <a:ea typeface="华文楷体" panose="02010600040101010101" pitchFamily="2" charset="-122"/>
              </a:rPr>
              <a:t>x0_hat=[yuce(1),diff(yuce)] %</a:t>
            </a:r>
            <a:r>
              <a:rPr lang="zh-CN" altLang="zh-CN" sz="2000" b="1" kern="0">
                <a:latin typeface="Times New Roman" panose="02020603050405020304" pitchFamily="18" charset="0"/>
                <a:ea typeface="华文楷体" panose="02010600040101010101" pitchFamily="2" charset="-122"/>
              </a:rPr>
              <a:t>求已知数据点的预测值</a:t>
            </a:r>
            <a:endParaRPr lang="zh-CN" altLang="zh-CN" sz="2000" kern="10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693" algn="just"/>
            <a:r>
              <a:rPr lang="en-US" altLang="zh-CN" sz="2000" b="1" kern="0">
                <a:latin typeface="Times New Roman" panose="02020603050405020304" pitchFamily="18" charset="0"/>
                <a:ea typeface="华文楷体" panose="02010600040101010101" pitchFamily="2" charset="-122"/>
              </a:rPr>
              <a:t>epsilon=x0-x0_hat %</a:t>
            </a:r>
            <a:r>
              <a:rPr lang="zh-CN" altLang="zh-CN" sz="2000" b="1" kern="0">
                <a:latin typeface="Times New Roman" panose="02020603050405020304" pitchFamily="18" charset="0"/>
                <a:ea typeface="华文楷体" panose="02010600040101010101" pitchFamily="2" charset="-122"/>
              </a:rPr>
              <a:t>求残差</a:t>
            </a:r>
            <a:endParaRPr lang="zh-CN" altLang="zh-CN" sz="2000" kern="10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693" algn="just"/>
            <a:r>
              <a:rPr lang="en-US" altLang="zh-CN" sz="2000" b="1" kern="0">
                <a:latin typeface="Times New Roman" panose="02020603050405020304" pitchFamily="18" charset="0"/>
                <a:ea typeface="华文楷体" panose="02010600040101010101" pitchFamily="2" charset="-122"/>
              </a:rPr>
              <a:t>delta=abs(epsilon./x0)  %</a:t>
            </a:r>
            <a:r>
              <a:rPr lang="zh-CN" altLang="zh-CN" sz="2000" b="1" kern="0">
                <a:latin typeface="Times New Roman" panose="02020603050405020304" pitchFamily="18" charset="0"/>
                <a:ea typeface="华文楷体" panose="02010600040101010101" pitchFamily="2" charset="-122"/>
              </a:rPr>
              <a:t>求相对误差</a:t>
            </a:r>
            <a:endParaRPr lang="zh-CN" altLang="zh-CN" sz="2000" kern="1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2274843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D1171C8D-6327-4622-A38D-DA77EB5ED0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30435085"/>
              </p:ext>
            </p:extLst>
          </p:nvPr>
        </p:nvGraphicFramePr>
        <p:xfrm>
          <a:off x="2001841" y="1417639"/>
          <a:ext cx="8083551" cy="365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3702612" progId="Word.Document.12">
                  <p:embed/>
                </p:oleObj>
              </mc:Choice>
              <mc:Fallback>
                <p:oleObj name="Document" r:id="rId2" imgW="8153322" imgH="3702612" progId="Word.Document.12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D1171C8D-6327-4622-A38D-DA77EB5ED0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001841" y="1417639"/>
                        <a:ext cx="8083551" cy="3657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B8DC3E65-1ED8-4E27-8166-5B4FC188AF4F}"/>
              </a:ext>
            </a:extLst>
          </p:cNvPr>
          <p:cNvSpPr txBox="1"/>
          <p:nvPr/>
        </p:nvSpPr>
        <p:spPr>
          <a:xfrm>
            <a:off x="1908875" y="772245"/>
            <a:ext cx="6316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0293B8"/>
                </a:solidFill>
              </a:rPr>
              <a:t>3.</a:t>
            </a:r>
            <a:r>
              <a:rPr lang="zh-CN" altLang="zh-CN" sz="3600" b="1">
                <a:solidFill>
                  <a:srgbClr val="0293B8"/>
                </a:solidFill>
              </a:rPr>
              <a:t>灰色</a:t>
            </a:r>
            <a:r>
              <a:rPr lang="en-US" altLang="zh-CN" sz="3600" b="1">
                <a:solidFill>
                  <a:srgbClr val="0293B8"/>
                </a:solidFill>
              </a:rPr>
              <a:t>Verhulst</a:t>
            </a:r>
            <a:r>
              <a:rPr lang="zh-CN" altLang="zh-CN" sz="3600" b="1">
                <a:solidFill>
                  <a:srgbClr val="0293B8"/>
                </a:solidFill>
              </a:rPr>
              <a:t>预测模型</a:t>
            </a:r>
            <a:endParaRPr lang="zh-CN" altLang="en-US" sz="3600" b="1" dirty="0">
              <a:solidFill>
                <a:srgbClr val="0293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2995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文本框 2">
            <a:extLst>
              <a:ext uri="{FF2B5EF4-FFF2-40B4-BE49-F238E27FC236}">
                <a16:creationId xmlns:a16="http://schemas.microsoft.com/office/drawing/2014/main" id="{C2383DA4-66A1-315A-5B23-C3678791D5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47854" y="1628779"/>
            <a:ext cx="8623300" cy="3108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/>
            <a:r>
              <a:rPr lang="zh-CN" altLang="en-US" sz="2800" b="1"/>
              <a:t>二、插值与拟合</a:t>
            </a:r>
          </a:p>
          <a:p>
            <a:pPr algn="just"/>
            <a:r>
              <a:rPr lang="zh-CN" altLang="en-US" sz="2800" b="1">
                <a:solidFill>
                  <a:srgbClr val="C00000"/>
                </a:solidFill>
              </a:rPr>
              <a:t>适用范围：</a:t>
            </a:r>
            <a:r>
              <a:rPr lang="zh-CN" altLang="en-US" sz="2800" b="1"/>
              <a:t>适用于有物体运动轨迹图像的模型。如导弹的运动轨迹测量的建模分析。</a:t>
            </a:r>
          </a:p>
          <a:p>
            <a:pPr algn="just"/>
            <a:r>
              <a:rPr lang="zh-CN" altLang="en-US" sz="2800" b="1">
                <a:solidFill>
                  <a:srgbClr val="C00000"/>
                </a:solidFill>
              </a:rPr>
              <a:t>优点：</a:t>
            </a:r>
            <a:r>
              <a:rPr lang="zh-CN" altLang="en-US" sz="2800" b="1"/>
              <a:t>分为曲面拟合和曲线拟合，拟合就是要找出一种方法（函数）使得得到的仿真曲线（曲面）最大程度的接近原来的曲线（曲线），甚至重合。这个拟合的好坏程度可以用一个指标来判断。</a:t>
            </a: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67938700"/>
              </p:ext>
            </p:extLst>
          </p:nvPr>
        </p:nvGraphicFramePr>
        <p:xfrm>
          <a:off x="2054229" y="808043"/>
          <a:ext cx="7778751" cy="4651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870777" progId="Word.Document.12">
                  <p:embed/>
                </p:oleObj>
              </mc:Choice>
              <mc:Fallback>
                <p:oleObj name="Document" r:id="rId2" imgW="8129635" imgH="4870777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054229" y="808043"/>
                        <a:ext cx="7778751" cy="4651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90037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81033334"/>
              </p:ext>
            </p:extLst>
          </p:nvPr>
        </p:nvGraphicFramePr>
        <p:xfrm>
          <a:off x="2055817" y="804866"/>
          <a:ext cx="7861300" cy="2811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4195" progId="Word.Document.12">
                  <p:embed/>
                </p:oleObj>
              </mc:Choice>
              <mc:Fallback>
                <p:oleObj name="Document" r:id="rId2" imgW="8129635" imgH="292419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055817" y="804866"/>
                        <a:ext cx="7861300" cy="28114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32355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61465365"/>
              </p:ext>
            </p:extLst>
          </p:nvPr>
        </p:nvGraphicFramePr>
        <p:xfrm>
          <a:off x="2054229" y="808043"/>
          <a:ext cx="7778751" cy="3711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888481" progId="Word.Document.12">
                  <p:embed/>
                </p:oleObj>
              </mc:Choice>
              <mc:Fallback>
                <p:oleObj name="Document" r:id="rId2" imgW="8129635" imgH="3888481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054229" y="808043"/>
                        <a:ext cx="7778751" cy="37115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24540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61813329"/>
              </p:ext>
            </p:extLst>
          </p:nvPr>
        </p:nvGraphicFramePr>
        <p:xfrm>
          <a:off x="2054229" y="808043"/>
          <a:ext cx="7778751" cy="2782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4195" progId="Word.Document.12">
                  <p:embed/>
                </p:oleObj>
              </mc:Choice>
              <mc:Fallback>
                <p:oleObj name="Document" r:id="rId2" imgW="8129635" imgH="292419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054229" y="808043"/>
                        <a:ext cx="7778751" cy="27828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32960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62835679"/>
              </p:ext>
            </p:extLst>
          </p:nvPr>
        </p:nvGraphicFramePr>
        <p:xfrm>
          <a:off x="2054229" y="808039"/>
          <a:ext cx="7778751" cy="5156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397406" progId="Word.Document.12">
                  <p:embed/>
                </p:oleObj>
              </mc:Choice>
              <mc:Fallback>
                <p:oleObj name="Document" r:id="rId2" imgW="8129635" imgH="5397406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054229" y="808039"/>
                        <a:ext cx="7778751" cy="5156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68898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56048243"/>
              </p:ext>
            </p:extLst>
          </p:nvPr>
        </p:nvGraphicFramePr>
        <p:xfrm>
          <a:off x="1987553" y="373974"/>
          <a:ext cx="7778751" cy="6348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6444180" progId="Word.Document.12">
                  <p:embed/>
                </p:oleObj>
              </mc:Choice>
              <mc:Fallback>
                <p:oleObj name="Document" r:id="rId2" imgW="8129635" imgH="6444180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987553" y="373974"/>
                        <a:ext cx="7778751" cy="63484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29478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43126036"/>
              </p:ext>
            </p:extLst>
          </p:nvPr>
        </p:nvGraphicFramePr>
        <p:xfrm>
          <a:off x="2054229" y="808044"/>
          <a:ext cx="7778751" cy="5102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344815" progId="Word.Document.12">
                  <p:embed/>
                </p:oleObj>
              </mc:Choice>
              <mc:Fallback>
                <p:oleObj name="Document" r:id="rId2" imgW="8129635" imgH="534481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054229" y="808044"/>
                        <a:ext cx="7778751" cy="5102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92060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39645315"/>
              </p:ext>
            </p:extLst>
          </p:nvPr>
        </p:nvGraphicFramePr>
        <p:xfrm>
          <a:off x="2080420" y="729665"/>
          <a:ext cx="8031163" cy="56197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399230" imgH="5885674" progId="Word.Document.12">
                  <p:embed/>
                </p:oleObj>
              </mc:Choice>
              <mc:Fallback>
                <p:oleObj name="Document" r:id="rId2" imgW="8399230" imgH="588567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080420" y="729665"/>
                        <a:ext cx="8031163" cy="561975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36702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A40B846E-C5A2-4DD9-BDD3-5A6B8FC8679E}"/>
              </a:ext>
            </a:extLst>
          </p:cNvPr>
          <p:cNvSpPr txBox="1"/>
          <p:nvPr/>
        </p:nvSpPr>
        <p:spPr>
          <a:xfrm>
            <a:off x="1857103" y="751348"/>
            <a:ext cx="8249195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711817" algn="just"/>
            <a:r>
              <a:rPr lang="zh-CN" altLang="zh-CN" b="1" kern="100">
                <a:latin typeface="Times New Roman" panose="02020603050405020304" pitchFamily="18" charset="0"/>
                <a:ea typeface="华文楷体" panose="02010600040101010101" pitchFamily="2" charset="-122"/>
              </a:rPr>
              <a:t>计算的</a:t>
            </a:r>
            <a:r>
              <a:rPr lang="en-US" altLang="zh-CN" b="1" kern="100">
                <a:latin typeface="Times New Roman" panose="02020603050405020304" pitchFamily="18" charset="0"/>
                <a:ea typeface="华文楷体" panose="02010600040101010101" pitchFamily="2" charset="-122"/>
              </a:rPr>
              <a:t>Matlab</a:t>
            </a:r>
            <a:r>
              <a:rPr lang="zh-CN" altLang="zh-CN" b="1" kern="100">
                <a:latin typeface="Times New Roman" panose="02020603050405020304" pitchFamily="18" charset="0"/>
                <a:ea typeface="华文楷体" panose="02010600040101010101" pitchFamily="2" charset="-122"/>
              </a:rPr>
              <a:t>程序如下：</a:t>
            </a:r>
            <a:endParaRPr lang="zh-CN" altLang="zh-CN" sz="800" kern="10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693" algn="just"/>
            <a:r>
              <a:rPr lang="en-US" altLang="zh-CN" b="1" kern="100">
                <a:latin typeface="Times New Roman" panose="02020603050405020304" pitchFamily="18" charset="0"/>
                <a:ea typeface="华文楷体" panose="02010600040101010101" pitchFamily="2" charset="-122"/>
              </a:rPr>
              <a:t>clc,clear</a:t>
            </a:r>
            <a:endParaRPr lang="zh-CN" altLang="zh-CN" sz="800" kern="10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693" algn="just"/>
            <a:r>
              <a:rPr lang="en-US" altLang="zh-CN" b="1" kern="100">
                <a:latin typeface="Times New Roman" panose="02020603050405020304" pitchFamily="18" charset="0"/>
                <a:ea typeface="华文楷体" panose="02010600040101010101" pitchFamily="2" charset="-122"/>
              </a:rPr>
              <a:t>x0=[4.93   2.33   3.87   4.35   6.63   7.15   5.37   6.39   7.81   8.35];</a:t>
            </a:r>
            <a:endParaRPr lang="zh-CN" altLang="zh-CN" sz="800" kern="10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693" algn="just"/>
            <a:r>
              <a:rPr lang="en-US" altLang="zh-CN" b="1" kern="100">
                <a:latin typeface="Times New Roman" panose="02020603050405020304" pitchFamily="18" charset="0"/>
                <a:ea typeface="华文楷体" panose="02010600040101010101" pitchFamily="2" charset="-122"/>
              </a:rPr>
              <a:t>x1=cumsum(x0);  %</a:t>
            </a:r>
            <a:r>
              <a:rPr lang="zh-CN" altLang="zh-CN" b="1" kern="100">
                <a:latin typeface="Times New Roman" panose="02020603050405020304" pitchFamily="18" charset="0"/>
                <a:ea typeface="华文楷体" panose="02010600040101010101" pitchFamily="2" charset="-122"/>
              </a:rPr>
              <a:t>求</a:t>
            </a:r>
            <a:r>
              <a:rPr lang="en-US" altLang="zh-CN" b="1" kern="100">
                <a:latin typeface="Times New Roman" panose="02020603050405020304" pitchFamily="18" charset="0"/>
                <a:ea typeface="华文楷体" panose="02010600040101010101" pitchFamily="2" charset="-122"/>
              </a:rPr>
              <a:t>1</a:t>
            </a:r>
            <a:r>
              <a:rPr lang="zh-CN" altLang="zh-CN" b="1" kern="100">
                <a:latin typeface="Times New Roman" panose="02020603050405020304" pitchFamily="18" charset="0"/>
                <a:ea typeface="华文楷体" panose="02010600040101010101" pitchFamily="2" charset="-122"/>
              </a:rPr>
              <a:t>次累加序列</a:t>
            </a:r>
            <a:endParaRPr lang="zh-CN" altLang="zh-CN" sz="800" kern="10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693" algn="just"/>
            <a:r>
              <a:rPr lang="en-US" altLang="zh-CN" b="1" kern="100">
                <a:latin typeface="Times New Roman" panose="02020603050405020304" pitchFamily="18" charset="0"/>
                <a:ea typeface="华文楷体" panose="02010600040101010101" pitchFamily="2" charset="-122"/>
              </a:rPr>
              <a:t>n=length(x0);</a:t>
            </a:r>
            <a:endParaRPr lang="zh-CN" altLang="zh-CN" sz="800" kern="10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693" algn="just"/>
            <a:r>
              <a:rPr lang="en-US" altLang="zh-CN" b="1" kern="100">
                <a:latin typeface="Times New Roman" panose="02020603050405020304" pitchFamily="18" charset="0"/>
                <a:ea typeface="华文楷体" panose="02010600040101010101" pitchFamily="2" charset="-122"/>
              </a:rPr>
              <a:t>z=0.5*(x1(2:n)+x1(1:n-1));   %</a:t>
            </a:r>
            <a:r>
              <a:rPr lang="zh-CN" altLang="zh-CN" b="1" kern="100">
                <a:latin typeface="Times New Roman" panose="02020603050405020304" pitchFamily="18" charset="0"/>
                <a:ea typeface="华文楷体" panose="02010600040101010101" pitchFamily="2" charset="-122"/>
              </a:rPr>
              <a:t>求</a:t>
            </a:r>
            <a:r>
              <a:rPr lang="en-US" altLang="zh-CN" b="1" kern="100">
                <a:latin typeface="Times New Roman" panose="02020603050405020304" pitchFamily="18" charset="0"/>
                <a:ea typeface="华文楷体" panose="02010600040101010101" pitchFamily="2" charset="-122"/>
              </a:rPr>
              <a:t>x1</a:t>
            </a:r>
            <a:r>
              <a:rPr lang="zh-CN" altLang="zh-CN" b="1" kern="100">
                <a:latin typeface="Times New Roman" panose="02020603050405020304" pitchFamily="18" charset="0"/>
                <a:ea typeface="华文楷体" panose="02010600040101010101" pitchFamily="2" charset="-122"/>
              </a:rPr>
              <a:t>的均值生成序列</a:t>
            </a:r>
            <a:endParaRPr lang="zh-CN" altLang="zh-CN" sz="800" kern="10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693" algn="just"/>
            <a:r>
              <a:rPr lang="en-US" altLang="zh-CN" b="1" kern="100">
                <a:latin typeface="Times New Roman" panose="02020603050405020304" pitchFamily="18" charset="0"/>
                <a:ea typeface="华文楷体" panose="02010600040101010101" pitchFamily="2" charset="-122"/>
              </a:rPr>
              <a:t>B=[-z',z'.^2];</a:t>
            </a:r>
            <a:endParaRPr lang="zh-CN" altLang="zh-CN" sz="800" kern="10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693" algn="just"/>
            <a:r>
              <a:rPr lang="en-US" altLang="zh-CN" b="1" kern="100">
                <a:latin typeface="Times New Roman" panose="02020603050405020304" pitchFamily="18" charset="0"/>
                <a:ea typeface="华文楷体" panose="02010600040101010101" pitchFamily="2" charset="-122"/>
              </a:rPr>
              <a:t>Y=x0(2:end)';</a:t>
            </a:r>
            <a:endParaRPr lang="zh-CN" altLang="zh-CN" sz="800" kern="10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693" algn="just"/>
            <a:r>
              <a:rPr lang="en-US" altLang="zh-CN" b="1" kern="100">
                <a:latin typeface="Times New Roman" panose="02020603050405020304" pitchFamily="18" charset="0"/>
                <a:ea typeface="华文楷体" panose="02010600040101010101" pitchFamily="2" charset="-122"/>
              </a:rPr>
              <a:t>u=B\Y     %</a:t>
            </a:r>
            <a:r>
              <a:rPr lang="zh-CN" altLang="zh-CN" b="1" kern="100">
                <a:latin typeface="Times New Roman" panose="02020603050405020304" pitchFamily="18" charset="0"/>
                <a:ea typeface="华文楷体" panose="02010600040101010101" pitchFamily="2" charset="-122"/>
              </a:rPr>
              <a:t>估计参数</a:t>
            </a:r>
            <a:r>
              <a:rPr lang="en-US" altLang="zh-CN" b="1" kern="100">
                <a:latin typeface="Times New Roman" panose="02020603050405020304" pitchFamily="18" charset="0"/>
                <a:ea typeface="华文楷体" panose="02010600040101010101" pitchFamily="2" charset="-122"/>
              </a:rPr>
              <a:t>a,b</a:t>
            </a:r>
            <a:r>
              <a:rPr lang="zh-CN" altLang="zh-CN" b="1" kern="100">
                <a:latin typeface="Times New Roman" panose="02020603050405020304" pitchFamily="18" charset="0"/>
                <a:ea typeface="华文楷体" panose="02010600040101010101" pitchFamily="2" charset="-122"/>
              </a:rPr>
              <a:t>的值</a:t>
            </a:r>
            <a:endParaRPr lang="zh-CN" altLang="zh-CN" sz="800" kern="10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693" algn="just"/>
            <a:r>
              <a:rPr lang="en-US" altLang="zh-CN" b="1" kern="100">
                <a:latin typeface="Times New Roman" panose="02020603050405020304" pitchFamily="18" charset="0"/>
                <a:ea typeface="华文楷体" panose="02010600040101010101" pitchFamily="2" charset="-122"/>
              </a:rPr>
              <a:t>syms x(t)</a:t>
            </a:r>
            <a:endParaRPr lang="zh-CN" altLang="zh-CN" sz="800" kern="10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693" algn="just"/>
            <a:r>
              <a:rPr lang="en-US" altLang="zh-CN" b="1" kern="100">
                <a:latin typeface="Times New Roman" panose="02020603050405020304" pitchFamily="18" charset="0"/>
                <a:ea typeface="华文楷体" panose="02010600040101010101" pitchFamily="2" charset="-122"/>
              </a:rPr>
              <a:t>x=dsolve(diff(x)+u(1)*x==u(2)*x^2,x(0)==x0(1));  %</a:t>
            </a:r>
            <a:r>
              <a:rPr lang="zh-CN" altLang="zh-CN" b="1" kern="100">
                <a:latin typeface="Times New Roman" panose="02020603050405020304" pitchFamily="18" charset="0"/>
                <a:ea typeface="华文楷体" panose="02010600040101010101" pitchFamily="2" charset="-122"/>
              </a:rPr>
              <a:t>求符号解</a:t>
            </a:r>
            <a:endParaRPr lang="zh-CN" altLang="zh-CN" sz="800" kern="10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693" algn="just"/>
            <a:r>
              <a:rPr lang="en-US" altLang="zh-CN" b="1" kern="100">
                <a:latin typeface="Times New Roman" panose="02020603050405020304" pitchFamily="18" charset="0"/>
                <a:ea typeface="华文楷体" panose="02010600040101010101" pitchFamily="2" charset="-122"/>
              </a:rPr>
              <a:t>xt=vpa(x,6) %</a:t>
            </a:r>
            <a:r>
              <a:rPr lang="zh-CN" altLang="zh-CN" b="1" kern="100">
                <a:latin typeface="Times New Roman" panose="02020603050405020304" pitchFamily="18" charset="0"/>
                <a:ea typeface="华文楷体" panose="02010600040101010101" pitchFamily="2" charset="-122"/>
              </a:rPr>
              <a:t>显示小数形式的符号解</a:t>
            </a:r>
            <a:endParaRPr lang="zh-CN" altLang="zh-CN" sz="800" kern="10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693" algn="just"/>
            <a:r>
              <a:rPr lang="en-US" altLang="zh-CN" b="1" kern="100">
                <a:latin typeface="Times New Roman" panose="02020603050405020304" pitchFamily="18" charset="0"/>
                <a:ea typeface="华文楷体" panose="02010600040101010101" pitchFamily="2" charset="-122"/>
              </a:rPr>
              <a:t>yuce=subs(x,t,[0:n-1]); %</a:t>
            </a:r>
            <a:r>
              <a:rPr lang="zh-CN" altLang="zh-CN" b="1" kern="100">
                <a:latin typeface="Times New Roman" panose="02020603050405020304" pitchFamily="18" charset="0"/>
                <a:ea typeface="华文楷体" panose="02010600040101010101" pitchFamily="2" charset="-122"/>
              </a:rPr>
              <a:t>求已知数据点</a:t>
            </a:r>
            <a:r>
              <a:rPr lang="en-US" altLang="zh-CN" b="1" kern="100">
                <a:latin typeface="Times New Roman" panose="02020603050405020304" pitchFamily="18" charset="0"/>
                <a:ea typeface="华文楷体" panose="02010600040101010101" pitchFamily="2" charset="-122"/>
              </a:rPr>
              <a:t>1</a:t>
            </a:r>
            <a:r>
              <a:rPr lang="zh-CN" altLang="zh-CN" b="1" kern="100">
                <a:latin typeface="Times New Roman" panose="02020603050405020304" pitchFamily="18" charset="0"/>
                <a:ea typeface="华文楷体" panose="02010600040101010101" pitchFamily="2" charset="-122"/>
              </a:rPr>
              <a:t>次累加序列的预测值</a:t>
            </a:r>
            <a:endParaRPr lang="zh-CN" altLang="zh-CN" sz="800" kern="10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693" algn="just"/>
            <a:r>
              <a:rPr lang="en-US" altLang="zh-CN" b="1" kern="100">
                <a:latin typeface="Times New Roman" panose="02020603050405020304" pitchFamily="18" charset="0"/>
                <a:ea typeface="华文楷体" panose="02010600040101010101" pitchFamily="2" charset="-122"/>
              </a:rPr>
              <a:t>yuce=double(yuce) %</a:t>
            </a:r>
            <a:r>
              <a:rPr lang="zh-CN" altLang="zh-CN" b="1" kern="100">
                <a:latin typeface="Times New Roman" panose="02020603050405020304" pitchFamily="18" charset="0"/>
                <a:ea typeface="华文楷体" panose="02010600040101010101" pitchFamily="2" charset="-122"/>
              </a:rPr>
              <a:t>符号数转换成数值类型，否则无法作差分运算</a:t>
            </a:r>
            <a:endParaRPr lang="zh-CN" altLang="zh-CN" sz="800" kern="10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693" algn="just"/>
            <a:r>
              <a:rPr lang="en-US" altLang="zh-CN" b="1" kern="100">
                <a:latin typeface="Times New Roman" panose="02020603050405020304" pitchFamily="18" charset="0"/>
                <a:ea typeface="华文楷体" panose="02010600040101010101" pitchFamily="2" charset="-122"/>
              </a:rPr>
              <a:t>x0_hat=[yuce(1),diff(yuce)] %</a:t>
            </a:r>
            <a:r>
              <a:rPr lang="zh-CN" altLang="zh-CN" b="1" kern="100">
                <a:latin typeface="Times New Roman" panose="02020603050405020304" pitchFamily="18" charset="0"/>
                <a:ea typeface="华文楷体" panose="02010600040101010101" pitchFamily="2" charset="-122"/>
              </a:rPr>
              <a:t>求已知数据点的预测值</a:t>
            </a:r>
            <a:endParaRPr lang="zh-CN" altLang="zh-CN" sz="800" kern="10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693" algn="just"/>
            <a:r>
              <a:rPr lang="en-US" altLang="zh-CN" b="1" kern="100">
                <a:latin typeface="Times New Roman" panose="02020603050405020304" pitchFamily="18" charset="0"/>
                <a:ea typeface="华文楷体" panose="02010600040101010101" pitchFamily="2" charset="-122"/>
              </a:rPr>
              <a:t>epsilon=x0-x0_hat    %</a:t>
            </a:r>
            <a:r>
              <a:rPr lang="zh-CN" altLang="zh-CN" b="1" kern="100">
                <a:latin typeface="Times New Roman" panose="02020603050405020304" pitchFamily="18" charset="0"/>
                <a:ea typeface="华文楷体" panose="02010600040101010101" pitchFamily="2" charset="-122"/>
              </a:rPr>
              <a:t>求残差</a:t>
            </a:r>
            <a:endParaRPr lang="zh-CN" altLang="zh-CN" sz="800" kern="10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693" algn="just"/>
            <a:r>
              <a:rPr lang="en-US" altLang="zh-CN" b="1" kern="100">
                <a:latin typeface="Times New Roman" panose="02020603050405020304" pitchFamily="18" charset="0"/>
                <a:ea typeface="华文楷体" panose="02010600040101010101" pitchFamily="2" charset="-122"/>
              </a:rPr>
              <a:t>delta=abs(epsilon./x0)  %</a:t>
            </a:r>
            <a:r>
              <a:rPr lang="zh-CN" altLang="zh-CN" b="1" kern="100">
                <a:latin typeface="Times New Roman" panose="02020603050405020304" pitchFamily="18" charset="0"/>
                <a:ea typeface="华文楷体" panose="02010600040101010101" pitchFamily="2" charset="-122"/>
              </a:rPr>
              <a:t>求相对误差</a:t>
            </a:r>
            <a:endParaRPr lang="zh-CN" altLang="zh-CN" sz="800" kern="10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693" algn="just"/>
            <a:r>
              <a:rPr lang="en-US" altLang="zh-CN" b="1" kern="100">
                <a:latin typeface="Times New Roman" panose="02020603050405020304" pitchFamily="18" charset="0"/>
                <a:ea typeface="华文楷体" panose="02010600040101010101" pitchFamily="2" charset="-122"/>
              </a:rPr>
              <a:t>writematrix([x0',x0_hat',epsilon',delta'], 'data15_5.xlsx')</a:t>
            </a:r>
            <a:endParaRPr lang="zh-CN" altLang="zh-CN" sz="800" kern="10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b="1" kern="100">
                <a:latin typeface="Times New Roman" panose="02020603050405020304" pitchFamily="18" charset="0"/>
                <a:ea typeface="华文楷体" panose="02010600040101010101" pitchFamily="2" charset="-122"/>
              </a:rPr>
              <a:t> </a:t>
            </a:r>
            <a:endParaRPr lang="zh-CN" altLang="zh-CN" sz="800" kern="1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2757986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层">
            <a:extLst>
              <a:ext uri="{FF2B5EF4-FFF2-40B4-BE49-F238E27FC236}">
                <a16:creationId xmlns:a16="http://schemas.microsoft.com/office/drawing/2014/main" id="{74BAD145-AB42-4135-BB73-9ABB57E581AC}"/>
              </a:ext>
            </a:extLst>
          </p:cNvPr>
          <p:cNvSpPr txBox="1"/>
          <p:nvPr/>
        </p:nvSpPr>
        <p:spPr bwMode="auto">
          <a:xfrm>
            <a:off x="4960737" y="3201893"/>
            <a:ext cx="6706443" cy="830972"/>
          </a:xfrm>
          <a:prstGeom prst="rect">
            <a:avLst/>
          </a:prstGeom>
          <a:noFill/>
          <a:effectLst/>
        </p:spPr>
        <p:txBody>
          <a:bodyPr wrap="square" lIns="121899" tIns="60948" rIns="121899" bIns="60948">
            <a:spAutoFit/>
          </a:bodyPr>
          <a:lstStyle/>
          <a:p>
            <a:pPr algn="ctr" defTabSz="1219110">
              <a:defRPr/>
            </a:pPr>
            <a:r>
              <a:rPr lang="zh-CN" altLang="en-US" sz="46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马尔科夫预测</a:t>
            </a:r>
            <a:endParaRPr lang="zh-CN" altLang="en-US" sz="46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标题层">
            <a:extLst>
              <a:ext uri="{FF2B5EF4-FFF2-40B4-BE49-F238E27FC236}">
                <a16:creationId xmlns:a16="http://schemas.microsoft.com/office/drawing/2014/main" id="{A017B4FF-92DC-44DD-8AFD-8DA6C8A674C5}"/>
              </a:ext>
            </a:extLst>
          </p:cNvPr>
          <p:cNvSpPr txBox="1"/>
          <p:nvPr/>
        </p:nvSpPr>
        <p:spPr bwMode="auto">
          <a:xfrm>
            <a:off x="4960741" y="3171114"/>
            <a:ext cx="1434039" cy="861750"/>
          </a:xfrm>
          <a:prstGeom prst="rect">
            <a:avLst/>
          </a:prstGeom>
          <a:noFill/>
          <a:effectLst/>
        </p:spPr>
        <p:txBody>
          <a:bodyPr wrap="square" lIns="121899" tIns="60948" rIns="121899" bIns="60948">
            <a:spAutoFit/>
          </a:bodyPr>
          <a:lstStyle/>
          <a:p>
            <a:pPr algn="ctr" defTabSz="1219110">
              <a:defRPr/>
            </a:pPr>
            <a:r>
              <a:rPr lang="en-US" altLang="zh-CN" sz="48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03</a:t>
            </a:r>
            <a:endParaRPr lang="zh-CN" altLang="en-US" sz="4800" kern="0" dirty="0">
              <a:solidFill>
                <a:schemeClr val="tx1">
                  <a:lumMod val="85000"/>
                  <a:lumOff val="15000"/>
                </a:schemeClr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9191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文本框 2">
            <a:extLst>
              <a:ext uri="{FF2B5EF4-FFF2-40B4-BE49-F238E27FC236}">
                <a16:creationId xmlns:a16="http://schemas.microsoft.com/office/drawing/2014/main" id="{A8AC1192-A011-83D9-89F7-2ED3E790A8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8458" y="646117"/>
            <a:ext cx="10249988" cy="56938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/>
            <a:r>
              <a:rPr lang="zh-CN" altLang="en-US" sz="2800" b="1" dirty="0"/>
              <a:t>三、时间序列预测法</a:t>
            </a:r>
          </a:p>
          <a:p>
            <a:pPr algn="just"/>
            <a:r>
              <a:rPr lang="zh-CN" altLang="en-US" sz="2800" b="1" dirty="0">
                <a:solidFill>
                  <a:srgbClr val="C00000"/>
                </a:solidFill>
              </a:rPr>
              <a:t>适用范围：</a:t>
            </a:r>
            <a:r>
              <a:rPr lang="zh-CN" altLang="en-US" sz="2800" b="1" dirty="0"/>
              <a:t>根据客观事物发展的这种连续规律性，运用过去的历史数据，通过统计分析，进一步推测市场未来的发展趋势</a:t>
            </a:r>
            <a:r>
              <a:rPr lang="zh-CN" altLang="en-US" sz="2800" dirty="0"/>
              <a:t>。时间序列在时间序列分析预测法处于核心位置。</a:t>
            </a:r>
          </a:p>
          <a:p>
            <a:pPr algn="just"/>
            <a:r>
              <a:rPr lang="zh-CN" altLang="en-US" sz="2800" b="1" dirty="0">
                <a:solidFill>
                  <a:srgbClr val="C00000"/>
                </a:solidFill>
              </a:rPr>
              <a:t>优点：</a:t>
            </a:r>
            <a:r>
              <a:rPr lang="zh-CN" altLang="en-US" sz="2800" b="1" dirty="0"/>
              <a:t>经济类问题中，生长曲线、指数平滑法均对短期波动把握不高，</a:t>
            </a:r>
            <a:r>
              <a:rPr lang="en-US" altLang="zh-CN" sz="2800" b="1" dirty="0"/>
              <a:t>AR</a:t>
            </a:r>
            <a:r>
              <a:rPr lang="zh-CN" altLang="en-US" sz="2800" b="1" dirty="0"/>
              <a:t>自回归模型可以既考虑经济现象在时间序列上的依存性，又考虑随机波动的干扰性。一般用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ARMA</a:t>
            </a:r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模型拟合时间序列，预测该时间序列未来值。</a:t>
            </a:r>
          </a:p>
          <a:p>
            <a:pPr algn="just"/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Daniel</a:t>
            </a:r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检验平稳性。</a:t>
            </a:r>
          </a:p>
          <a:p>
            <a:pPr algn="just"/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自动回归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AR(Auto Regressive)</a:t>
            </a:r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和移动平均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MA(Moving Average)</a:t>
            </a:r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预测模型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</a:p>
          <a:p>
            <a:pPr algn="just"/>
            <a:r>
              <a:rPr lang="zh-CN" altLang="en-US" sz="2800" b="1" dirty="0">
                <a:solidFill>
                  <a:srgbClr val="C00000"/>
                </a:solidFill>
              </a:rPr>
              <a:t>缺点：</a:t>
            </a:r>
            <a:r>
              <a:rPr lang="zh-CN" altLang="en-US" sz="2800" b="1" dirty="0"/>
              <a:t>当遇到外界发生较大变化，往往会有较大偏差，</a:t>
            </a:r>
            <a:r>
              <a:rPr lang="zh-CN" altLang="en-US" sz="2800" b="1" dirty="0">
                <a:solidFill>
                  <a:srgbClr val="C00000"/>
                </a:solidFill>
              </a:rPr>
              <a:t>时间序列预测法对于中短期预测的效果要比长期预测的效果好。</a:t>
            </a: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3DF7DC0-9AEC-4FC3-AD92-1B7907AC0806}"/>
              </a:ext>
            </a:extLst>
          </p:cNvPr>
          <p:cNvSpPr txBox="1"/>
          <p:nvPr/>
        </p:nvSpPr>
        <p:spPr>
          <a:xfrm>
            <a:off x="1699864" y="559359"/>
            <a:ext cx="896813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200" b="1">
                <a:solidFill>
                  <a:srgbClr val="319095"/>
                </a:solidFill>
              </a:rPr>
              <a:t>15.3.1  </a:t>
            </a:r>
            <a:r>
              <a:rPr lang="zh-CN" altLang="zh-CN" sz="4200" b="1">
                <a:solidFill>
                  <a:srgbClr val="319095"/>
                </a:solidFill>
              </a:rPr>
              <a:t>马尔可夫链的定义</a:t>
            </a:r>
            <a:endParaRPr lang="zh-CN" altLang="en-US" sz="4200" b="1" dirty="0">
              <a:solidFill>
                <a:srgbClr val="319095"/>
              </a:solidFill>
            </a:endParaRPr>
          </a:p>
        </p:txBody>
      </p:sp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8609E005-D0EA-464D-8B0D-25CF2CAC880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94703184"/>
              </p:ext>
            </p:extLst>
          </p:nvPr>
        </p:nvGraphicFramePr>
        <p:xfrm>
          <a:off x="1936663" y="1513435"/>
          <a:ext cx="7778751" cy="4160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361078" progId="Word.Document.12">
                  <p:embed/>
                </p:oleObj>
              </mc:Choice>
              <mc:Fallback>
                <p:oleObj name="Document" r:id="rId2" imgW="8129635" imgH="4361078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936663" y="1513435"/>
                        <a:ext cx="7778751" cy="41608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30127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3073712"/>
              </p:ext>
            </p:extLst>
          </p:nvPr>
        </p:nvGraphicFramePr>
        <p:xfrm>
          <a:off x="2054229" y="808043"/>
          <a:ext cx="7778751" cy="3976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162962" progId="Word.Document.12">
                  <p:embed/>
                </p:oleObj>
              </mc:Choice>
              <mc:Fallback>
                <p:oleObj name="Document" r:id="rId2" imgW="8129635" imgH="4162962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054229" y="808043"/>
                        <a:ext cx="7778751" cy="39766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16571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14397025"/>
              </p:ext>
            </p:extLst>
          </p:nvPr>
        </p:nvGraphicFramePr>
        <p:xfrm>
          <a:off x="2054229" y="808039"/>
          <a:ext cx="7778751" cy="302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171661" progId="Word.Document.12">
                  <p:embed/>
                </p:oleObj>
              </mc:Choice>
              <mc:Fallback>
                <p:oleObj name="Document" r:id="rId2" imgW="8129635" imgH="3171661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054229" y="808039"/>
                        <a:ext cx="7778751" cy="3022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79888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18399019"/>
              </p:ext>
            </p:extLst>
          </p:nvPr>
        </p:nvGraphicFramePr>
        <p:xfrm>
          <a:off x="2054229" y="808041"/>
          <a:ext cx="7778751" cy="5300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550496" progId="Word.Document.12">
                  <p:embed/>
                </p:oleObj>
              </mc:Choice>
              <mc:Fallback>
                <p:oleObj name="Document" r:id="rId2" imgW="8129635" imgH="5550496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054229" y="808041"/>
                        <a:ext cx="7778751" cy="53006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85850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3DF7DC0-9AEC-4FC3-AD92-1B7907AC0806}"/>
              </a:ext>
            </a:extLst>
          </p:cNvPr>
          <p:cNvSpPr txBox="1"/>
          <p:nvPr/>
        </p:nvSpPr>
        <p:spPr>
          <a:xfrm>
            <a:off x="1752602" y="572423"/>
            <a:ext cx="878477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200" b="1">
                <a:solidFill>
                  <a:srgbClr val="319095"/>
                </a:solidFill>
              </a:rPr>
              <a:t>15.3.2  </a:t>
            </a:r>
            <a:r>
              <a:rPr lang="zh-CN" altLang="zh-CN" sz="4200" b="1">
                <a:solidFill>
                  <a:srgbClr val="319095"/>
                </a:solidFill>
              </a:rPr>
              <a:t>转移概率矩阵及柯尔莫哥洛夫定理</a:t>
            </a:r>
            <a:endParaRPr lang="zh-CN" altLang="en-US" sz="4200" b="1" dirty="0">
              <a:solidFill>
                <a:srgbClr val="319095"/>
              </a:solidFill>
            </a:endParaRPr>
          </a:p>
        </p:txBody>
      </p:sp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72983225"/>
              </p:ext>
            </p:extLst>
          </p:nvPr>
        </p:nvGraphicFramePr>
        <p:xfrm>
          <a:off x="1895478" y="2398715"/>
          <a:ext cx="8083551" cy="3140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3171661" progId="Word.Document.12">
                  <p:embed/>
                </p:oleObj>
              </mc:Choice>
              <mc:Fallback>
                <p:oleObj name="Document" r:id="rId2" imgW="8153322" imgH="3171661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895478" y="2398715"/>
                        <a:ext cx="8083551" cy="3140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95544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37140730"/>
              </p:ext>
            </p:extLst>
          </p:nvPr>
        </p:nvGraphicFramePr>
        <p:xfrm>
          <a:off x="2054229" y="808041"/>
          <a:ext cx="7778751" cy="5300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550496" progId="Word.Document.12">
                  <p:embed/>
                </p:oleObj>
              </mc:Choice>
              <mc:Fallback>
                <p:oleObj name="Document" r:id="rId2" imgW="8129635" imgH="5550496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054229" y="808041"/>
                        <a:ext cx="7778751" cy="53006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02470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36484610"/>
              </p:ext>
            </p:extLst>
          </p:nvPr>
        </p:nvGraphicFramePr>
        <p:xfrm>
          <a:off x="2054229" y="808041"/>
          <a:ext cx="7778751" cy="5300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550496" progId="Word.Document.12">
                  <p:embed/>
                </p:oleObj>
              </mc:Choice>
              <mc:Fallback>
                <p:oleObj name="Document" r:id="rId2" imgW="8129635" imgH="5550496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054229" y="808041"/>
                        <a:ext cx="7778751" cy="53006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40405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19113766"/>
              </p:ext>
            </p:extLst>
          </p:nvPr>
        </p:nvGraphicFramePr>
        <p:xfrm>
          <a:off x="2054229" y="808039"/>
          <a:ext cx="7778751" cy="302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171661" progId="Word.Document.12">
                  <p:embed/>
                </p:oleObj>
              </mc:Choice>
              <mc:Fallback>
                <p:oleObj name="Document" r:id="rId2" imgW="8129635" imgH="3171661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054229" y="808039"/>
                        <a:ext cx="7778751" cy="3022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70527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41114215"/>
              </p:ext>
            </p:extLst>
          </p:nvPr>
        </p:nvGraphicFramePr>
        <p:xfrm>
          <a:off x="2106477" y="468404"/>
          <a:ext cx="8335963" cy="62420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720978" imgH="6542214" progId="Word.Document.12">
                  <p:embed/>
                </p:oleObj>
              </mc:Choice>
              <mc:Fallback>
                <p:oleObj name="Document" r:id="rId2" imgW="8720978" imgH="654221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106477" y="468404"/>
                        <a:ext cx="8335963" cy="624205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00916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75577615"/>
              </p:ext>
            </p:extLst>
          </p:nvPr>
        </p:nvGraphicFramePr>
        <p:xfrm>
          <a:off x="2055817" y="804866"/>
          <a:ext cx="7861300" cy="2811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4195" progId="Word.Document.12">
                  <p:embed/>
                </p:oleObj>
              </mc:Choice>
              <mc:Fallback>
                <p:oleObj name="Document" r:id="rId2" imgW="8129635" imgH="292419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055817" y="804866"/>
                        <a:ext cx="7861300" cy="28114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80711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文本框 2">
            <a:extLst>
              <a:ext uri="{FF2B5EF4-FFF2-40B4-BE49-F238E27FC236}">
                <a16:creationId xmlns:a16="http://schemas.microsoft.com/office/drawing/2014/main" id="{19453919-C30A-2E21-9413-E2F66208C5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1829" y="1557342"/>
            <a:ext cx="8388351" cy="39703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/>
            <a:r>
              <a:rPr lang="zh-CN" altLang="en-US" sz="2800" b="1"/>
              <a:t>四、差分方程</a:t>
            </a:r>
          </a:p>
          <a:p>
            <a:pPr algn="just"/>
            <a:r>
              <a:rPr lang="zh-CN" altLang="en-US" sz="2800" b="1">
                <a:solidFill>
                  <a:srgbClr val="C00000"/>
                </a:solidFill>
              </a:rPr>
              <a:t>适用范围：</a:t>
            </a:r>
            <a:r>
              <a:rPr lang="zh-CN" altLang="en-US" sz="2800" b="1"/>
              <a:t>常根据统计数据选用最小二乘法拟合出差分方程的系数，其稳定性依赖于代数方程的求根。</a:t>
            </a:r>
          </a:p>
          <a:p>
            <a:pPr algn="just"/>
            <a:r>
              <a:rPr lang="zh-CN" altLang="en-US" sz="2800" b="1">
                <a:solidFill>
                  <a:srgbClr val="C00000"/>
                </a:solidFill>
              </a:rPr>
              <a:t>优点：</a:t>
            </a:r>
            <a:r>
              <a:rPr lang="zh-CN" altLang="en-US" sz="2800" b="1"/>
              <a:t>适用于商品销售量的预测、投资保险收益率的预测。差分方程代替微分方程描述，在方程中避免了导函数，可以用迭代的方式求解。</a:t>
            </a:r>
          </a:p>
          <a:p>
            <a:pPr algn="just"/>
            <a:r>
              <a:rPr lang="zh-CN" altLang="en-US" sz="2800" b="1">
                <a:solidFill>
                  <a:srgbClr val="C00000"/>
                </a:solidFill>
              </a:rPr>
              <a:t>缺点：</a:t>
            </a:r>
            <a:r>
              <a:rPr lang="zh-CN" altLang="en-US" sz="2800" b="1"/>
              <a:t>数据系统的稳定性还要进一步讨论代数方程的求根。精度较低（用割线代替切线。）</a:t>
            </a:r>
          </a:p>
          <a:p>
            <a:pPr algn="just"/>
            <a:endParaRPr lang="zh-CN" altLang="en-US" sz="2800"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BF07FB68-2958-4FE8-94D3-93ADB346C84A}"/>
              </a:ext>
            </a:extLst>
          </p:cNvPr>
          <p:cNvSpPr txBox="1"/>
          <p:nvPr/>
        </p:nvSpPr>
        <p:spPr>
          <a:xfrm>
            <a:off x="1857104" y="734596"/>
            <a:ext cx="8588829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6693">
              <a:tabLst>
                <a:tab pos="228594" algn="l"/>
                <a:tab pos="457189" algn="l"/>
                <a:tab pos="685783" algn="l"/>
                <a:tab pos="914377" algn="l"/>
                <a:tab pos="1142971" algn="l"/>
                <a:tab pos="1371566" algn="l"/>
                <a:tab pos="1600160" algn="l"/>
                <a:tab pos="1828754" algn="l"/>
                <a:tab pos="2057349" algn="l"/>
                <a:tab pos="2285943" algn="l"/>
                <a:tab pos="2514537" algn="l"/>
                <a:tab pos="2743131" algn="l"/>
                <a:tab pos="2971726" algn="l"/>
                <a:tab pos="3200320" algn="l"/>
                <a:tab pos="3428914" algn="l"/>
                <a:tab pos="3657509" algn="l"/>
                <a:tab pos="3886103" algn="l"/>
                <a:tab pos="4114697" algn="l"/>
                <a:tab pos="4343291" algn="l"/>
                <a:tab pos="4571886" algn="l"/>
                <a:tab pos="4800480" algn="l"/>
                <a:tab pos="5029074" algn="l"/>
                <a:tab pos="5257669" algn="l"/>
                <a:tab pos="5486263" algn="l"/>
                <a:tab pos="5714857" algn="l"/>
                <a:tab pos="5943451" algn="l"/>
                <a:tab pos="6172046" algn="l"/>
                <a:tab pos="6400640" algn="l"/>
                <a:tab pos="6629234" algn="l"/>
                <a:tab pos="6857829" algn="l"/>
                <a:tab pos="7086423" algn="l"/>
                <a:tab pos="7315017" algn="l"/>
              </a:tabLst>
            </a:pPr>
            <a:r>
              <a:rPr lang="en-US" altLang="zh-CN" sz="2800" b="1" kern="0">
                <a:latin typeface="Times New Roman" panose="02020603050405020304" pitchFamily="18" charset="0"/>
                <a:ea typeface="华文楷体" panose="02010600040101010101" pitchFamily="2" charset="-122"/>
              </a:rPr>
              <a:t>clc,clear, fid = fopen('data15_6.txt');</a:t>
            </a:r>
            <a:endParaRPr lang="zh-CN" altLang="zh-CN" sz="2800" kern="10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693">
              <a:tabLst>
                <a:tab pos="228594" algn="l"/>
                <a:tab pos="457189" algn="l"/>
                <a:tab pos="685783" algn="l"/>
                <a:tab pos="914377" algn="l"/>
                <a:tab pos="1142971" algn="l"/>
                <a:tab pos="1371566" algn="l"/>
                <a:tab pos="1600160" algn="l"/>
                <a:tab pos="1828754" algn="l"/>
                <a:tab pos="2057349" algn="l"/>
                <a:tab pos="2285943" algn="l"/>
                <a:tab pos="2514537" algn="l"/>
                <a:tab pos="2743131" algn="l"/>
                <a:tab pos="2971726" algn="l"/>
                <a:tab pos="3200320" algn="l"/>
                <a:tab pos="3428914" algn="l"/>
                <a:tab pos="3657509" algn="l"/>
                <a:tab pos="3886103" algn="l"/>
                <a:tab pos="4114697" algn="l"/>
                <a:tab pos="4343291" algn="l"/>
                <a:tab pos="4571886" algn="l"/>
                <a:tab pos="4800480" algn="l"/>
                <a:tab pos="5029074" algn="l"/>
                <a:tab pos="5257669" algn="l"/>
                <a:tab pos="5486263" algn="l"/>
                <a:tab pos="5714857" algn="l"/>
                <a:tab pos="5943451" algn="l"/>
                <a:tab pos="6172046" algn="l"/>
                <a:tab pos="6400640" algn="l"/>
                <a:tab pos="6629234" algn="l"/>
                <a:tab pos="6857829" algn="l"/>
                <a:tab pos="7086423" algn="l"/>
                <a:tab pos="7315017" algn="l"/>
              </a:tabLst>
            </a:pPr>
            <a:r>
              <a:rPr lang="en-US" altLang="zh-CN" sz="2800" b="1" kern="0">
                <a:latin typeface="Times New Roman" panose="02020603050405020304" pitchFamily="18" charset="0"/>
                <a:ea typeface="华文楷体" panose="02010600040101010101" pitchFamily="2" charset="-122"/>
              </a:rPr>
              <a:t>a = textscan(fid, '%s'); b = strjoin(a{:},'');  %</a:t>
            </a:r>
            <a:r>
              <a:rPr lang="zh-CN" altLang="zh-CN" sz="2800" b="1" kern="0">
                <a:latin typeface="Times New Roman" panose="02020603050405020304" pitchFamily="18" charset="0"/>
                <a:ea typeface="华文楷体" panose="02010600040101010101" pitchFamily="2" charset="-122"/>
              </a:rPr>
              <a:t>连接符为空字符</a:t>
            </a:r>
            <a:r>
              <a:rPr lang="en-US" altLang="zh-CN" sz="2800" b="1" kern="0">
                <a:latin typeface="Times New Roman" panose="02020603050405020304" pitchFamily="18" charset="0"/>
                <a:ea typeface="华文楷体" panose="02010600040101010101" pitchFamily="2" charset="-122"/>
              </a:rPr>
              <a:t>''</a:t>
            </a:r>
            <a:endParaRPr lang="zh-CN" altLang="zh-CN" sz="2800" kern="10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693">
              <a:tabLst>
                <a:tab pos="228594" algn="l"/>
                <a:tab pos="457189" algn="l"/>
                <a:tab pos="685783" algn="l"/>
                <a:tab pos="914377" algn="l"/>
                <a:tab pos="1142971" algn="l"/>
                <a:tab pos="1371566" algn="l"/>
                <a:tab pos="1600160" algn="l"/>
                <a:tab pos="1828754" algn="l"/>
                <a:tab pos="2057349" algn="l"/>
                <a:tab pos="2285943" algn="l"/>
                <a:tab pos="2514537" algn="l"/>
                <a:tab pos="2743131" algn="l"/>
                <a:tab pos="2971726" algn="l"/>
                <a:tab pos="3200320" algn="l"/>
                <a:tab pos="3428914" algn="l"/>
                <a:tab pos="3657509" algn="l"/>
                <a:tab pos="3886103" algn="l"/>
                <a:tab pos="4114697" algn="l"/>
                <a:tab pos="4343291" algn="l"/>
                <a:tab pos="4571886" algn="l"/>
                <a:tab pos="4800480" algn="l"/>
                <a:tab pos="5029074" algn="l"/>
                <a:tab pos="5257669" algn="l"/>
                <a:tab pos="5486263" algn="l"/>
                <a:tab pos="5714857" algn="l"/>
                <a:tab pos="5943451" algn="l"/>
                <a:tab pos="6172046" algn="l"/>
                <a:tab pos="6400640" algn="l"/>
                <a:tab pos="6629234" algn="l"/>
                <a:tab pos="6857829" algn="l"/>
                <a:tab pos="7086423" algn="l"/>
                <a:tab pos="7315017" algn="l"/>
              </a:tabLst>
            </a:pPr>
            <a:r>
              <a:rPr lang="en-US" altLang="zh-CN" sz="2800" b="1" kern="0">
                <a:latin typeface="Times New Roman" panose="02020603050405020304" pitchFamily="18" charset="0"/>
                <a:ea typeface="华文楷体" panose="02010600040101010101" pitchFamily="2" charset="-122"/>
              </a:rPr>
              <a:t>for i=0:1</a:t>
            </a:r>
            <a:endParaRPr lang="zh-CN" altLang="zh-CN" sz="2800" kern="10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693">
              <a:tabLst>
                <a:tab pos="228594" algn="l"/>
                <a:tab pos="457189" algn="l"/>
                <a:tab pos="685783" algn="l"/>
                <a:tab pos="914377" algn="l"/>
                <a:tab pos="1142971" algn="l"/>
                <a:tab pos="1371566" algn="l"/>
                <a:tab pos="1600160" algn="l"/>
                <a:tab pos="1828754" algn="l"/>
                <a:tab pos="2057349" algn="l"/>
                <a:tab pos="2285943" algn="l"/>
                <a:tab pos="2514537" algn="l"/>
                <a:tab pos="2743131" algn="l"/>
                <a:tab pos="2971726" algn="l"/>
                <a:tab pos="3200320" algn="l"/>
                <a:tab pos="3428914" algn="l"/>
                <a:tab pos="3657509" algn="l"/>
                <a:tab pos="3886103" algn="l"/>
                <a:tab pos="4114697" algn="l"/>
                <a:tab pos="4343291" algn="l"/>
                <a:tab pos="4571886" algn="l"/>
                <a:tab pos="4800480" algn="l"/>
                <a:tab pos="5029074" algn="l"/>
                <a:tab pos="5257669" algn="l"/>
                <a:tab pos="5486263" algn="l"/>
                <a:tab pos="5714857" algn="l"/>
                <a:tab pos="5943451" algn="l"/>
                <a:tab pos="6172046" algn="l"/>
                <a:tab pos="6400640" algn="l"/>
                <a:tab pos="6629234" algn="l"/>
                <a:tab pos="6857829" algn="l"/>
                <a:tab pos="7086423" algn="l"/>
                <a:tab pos="7315017" algn="l"/>
              </a:tabLst>
            </a:pPr>
            <a:r>
              <a:rPr lang="en-US" altLang="zh-CN" sz="2800" b="1" kern="0">
                <a:latin typeface="Times New Roman" panose="02020603050405020304" pitchFamily="18" charset="0"/>
                <a:ea typeface="华文楷体" panose="02010600040101010101" pitchFamily="2" charset="-122"/>
              </a:rPr>
              <a:t>    for j=0:1</a:t>
            </a:r>
            <a:endParaRPr lang="zh-CN" altLang="zh-CN" sz="2800" kern="10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693">
              <a:tabLst>
                <a:tab pos="228594" algn="l"/>
                <a:tab pos="457189" algn="l"/>
                <a:tab pos="685783" algn="l"/>
                <a:tab pos="914377" algn="l"/>
                <a:tab pos="1142971" algn="l"/>
                <a:tab pos="1371566" algn="l"/>
                <a:tab pos="1600160" algn="l"/>
                <a:tab pos="1828754" algn="l"/>
                <a:tab pos="2057349" algn="l"/>
                <a:tab pos="2285943" algn="l"/>
                <a:tab pos="2514537" algn="l"/>
                <a:tab pos="2743131" algn="l"/>
                <a:tab pos="2971726" algn="l"/>
                <a:tab pos="3200320" algn="l"/>
                <a:tab pos="3428914" algn="l"/>
                <a:tab pos="3657509" algn="l"/>
                <a:tab pos="3886103" algn="l"/>
                <a:tab pos="4114697" algn="l"/>
                <a:tab pos="4343291" algn="l"/>
                <a:tab pos="4571886" algn="l"/>
                <a:tab pos="4800480" algn="l"/>
                <a:tab pos="5029074" algn="l"/>
                <a:tab pos="5257669" algn="l"/>
                <a:tab pos="5486263" algn="l"/>
                <a:tab pos="5714857" algn="l"/>
                <a:tab pos="5943451" algn="l"/>
                <a:tab pos="6172046" algn="l"/>
                <a:tab pos="6400640" algn="l"/>
                <a:tab pos="6629234" algn="l"/>
                <a:tab pos="6857829" algn="l"/>
                <a:tab pos="7086423" algn="l"/>
                <a:tab pos="7315017" algn="l"/>
              </a:tabLst>
            </a:pPr>
            <a:r>
              <a:rPr lang="en-US" altLang="zh-CN" sz="2800" b="1" kern="0">
                <a:latin typeface="Times New Roman" panose="02020603050405020304" pitchFamily="18" charset="0"/>
                <a:ea typeface="华文楷体" panose="02010600040101010101" pitchFamily="2" charset="-122"/>
              </a:rPr>
              <a:t>        s=[int2str(i),int2str(j)]; %</a:t>
            </a:r>
            <a:r>
              <a:rPr lang="zh-CN" altLang="zh-CN" sz="2800" b="1" kern="0">
                <a:latin typeface="Times New Roman" panose="02020603050405020304" pitchFamily="18" charset="0"/>
                <a:ea typeface="华文楷体" panose="02010600040101010101" pitchFamily="2" charset="-122"/>
              </a:rPr>
              <a:t>构造子字符串</a:t>
            </a:r>
            <a:r>
              <a:rPr lang="en-US" altLang="zh-CN" sz="2800" b="1" kern="0">
                <a:latin typeface="Times New Roman" panose="02020603050405020304" pitchFamily="18" charset="0"/>
                <a:ea typeface="华文楷体" panose="02010600040101010101" pitchFamily="2" charset="-122"/>
              </a:rPr>
              <a:t>‘ij’</a:t>
            </a:r>
            <a:endParaRPr lang="zh-CN" altLang="zh-CN" sz="2800" kern="10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693">
              <a:tabLst>
                <a:tab pos="228594" algn="l"/>
                <a:tab pos="457189" algn="l"/>
                <a:tab pos="685783" algn="l"/>
                <a:tab pos="914377" algn="l"/>
                <a:tab pos="1142971" algn="l"/>
                <a:tab pos="1371566" algn="l"/>
                <a:tab pos="1600160" algn="l"/>
                <a:tab pos="1828754" algn="l"/>
                <a:tab pos="2057349" algn="l"/>
                <a:tab pos="2285943" algn="l"/>
                <a:tab pos="2514537" algn="l"/>
                <a:tab pos="2743131" algn="l"/>
                <a:tab pos="2971726" algn="l"/>
                <a:tab pos="3200320" algn="l"/>
                <a:tab pos="3428914" algn="l"/>
                <a:tab pos="3657509" algn="l"/>
                <a:tab pos="3886103" algn="l"/>
                <a:tab pos="4114697" algn="l"/>
                <a:tab pos="4343291" algn="l"/>
                <a:tab pos="4571886" algn="l"/>
                <a:tab pos="4800480" algn="l"/>
                <a:tab pos="5029074" algn="l"/>
                <a:tab pos="5257669" algn="l"/>
                <a:tab pos="5486263" algn="l"/>
                <a:tab pos="5714857" algn="l"/>
                <a:tab pos="5943451" algn="l"/>
                <a:tab pos="6172046" algn="l"/>
                <a:tab pos="6400640" algn="l"/>
                <a:tab pos="6629234" algn="l"/>
                <a:tab pos="6857829" algn="l"/>
                <a:tab pos="7086423" algn="l"/>
                <a:tab pos="7315017" algn="l"/>
              </a:tabLst>
            </a:pPr>
            <a:r>
              <a:rPr lang="en-US" altLang="zh-CN" sz="2800" b="1" kern="0">
                <a:latin typeface="Times New Roman" panose="02020603050405020304" pitchFamily="18" charset="0"/>
                <a:ea typeface="华文楷体" panose="02010600040101010101" pitchFamily="2" charset="-122"/>
              </a:rPr>
              <a:t>        f(i+1,j+1)=length(strfind(b,s));  %</a:t>
            </a:r>
            <a:r>
              <a:rPr lang="zh-CN" altLang="zh-CN" sz="2800" b="1" kern="0">
                <a:latin typeface="Times New Roman" panose="02020603050405020304" pitchFamily="18" charset="0"/>
                <a:ea typeface="华文楷体" panose="02010600040101010101" pitchFamily="2" charset="-122"/>
              </a:rPr>
              <a:t>计算子串</a:t>
            </a:r>
            <a:r>
              <a:rPr lang="en-US" altLang="zh-CN" sz="2800" b="1" kern="0">
                <a:latin typeface="Times New Roman" panose="02020603050405020304" pitchFamily="18" charset="0"/>
                <a:ea typeface="华文楷体" panose="02010600040101010101" pitchFamily="2" charset="-122"/>
              </a:rPr>
              <a:t>‘ij’</a:t>
            </a:r>
            <a:r>
              <a:rPr lang="zh-CN" altLang="zh-CN" sz="2800" b="1" kern="0">
                <a:latin typeface="Times New Roman" panose="02020603050405020304" pitchFamily="18" charset="0"/>
                <a:ea typeface="华文楷体" panose="02010600040101010101" pitchFamily="2" charset="-122"/>
              </a:rPr>
              <a:t>的个数</a:t>
            </a:r>
            <a:endParaRPr lang="zh-CN" altLang="zh-CN" sz="2800" kern="10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693">
              <a:tabLst>
                <a:tab pos="228594" algn="l"/>
                <a:tab pos="457189" algn="l"/>
                <a:tab pos="685783" algn="l"/>
                <a:tab pos="914377" algn="l"/>
                <a:tab pos="1142971" algn="l"/>
                <a:tab pos="1371566" algn="l"/>
                <a:tab pos="1600160" algn="l"/>
                <a:tab pos="1828754" algn="l"/>
                <a:tab pos="2057349" algn="l"/>
                <a:tab pos="2285943" algn="l"/>
                <a:tab pos="2514537" algn="l"/>
                <a:tab pos="2743131" algn="l"/>
                <a:tab pos="2971726" algn="l"/>
                <a:tab pos="3200320" algn="l"/>
                <a:tab pos="3428914" algn="l"/>
                <a:tab pos="3657509" algn="l"/>
                <a:tab pos="3886103" algn="l"/>
                <a:tab pos="4114697" algn="l"/>
                <a:tab pos="4343291" algn="l"/>
                <a:tab pos="4571886" algn="l"/>
                <a:tab pos="4800480" algn="l"/>
                <a:tab pos="5029074" algn="l"/>
                <a:tab pos="5257669" algn="l"/>
                <a:tab pos="5486263" algn="l"/>
                <a:tab pos="5714857" algn="l"/>
                <a:tab pos="5943451" algn="l"/>
                <a:tab pos="6172046" algn="l"/>
                <a:tab pos="6400640" algn="l"/>
                <a:tab pos="6629234" algn="l"/>
                <a:tab pos="6857829" algn="l"/>
                <a:tab pos="7086423" algn="l"/>
                <a:tab pos="7315017" algn="l"/>
              </a:tabLst>
            </a:pPr>
            <a:r>
              <a:rPr lang="en-US" altLang="zh-CN" sz="2800" b="1" kern="0">
                <a:latin typeface="Times New Roman" panose="02020603050405020304" pitchFamily="18" charset="0"/>
                <a:ea typeface="华文楷体" panose="02010600040101010101" pitchFamily="2" charset="-122"/>
              </a:rPr>
              <a:t>    end</a:t>
            </a:r>
            <a:endParaRPr lang="zh-CN" altLang="zh-CN" sz="2800" kern="10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693">
              <a:tabLst>
                <a:tab pos="228594" algn="l"/>
                <a:tab pos="457189" algn="l"/>
                <a:tab pos="685783" algn="l"/>
                <a:tab pos="914377" algn="l"/>
                <a:tab pos="1142971" algn="l"/>
                <a:tab pos="1371566" algn="l"/>
                <a:tab pos="1600160" algn="l"/>
                <a:tab pos="1828754" algn="l"/>
                <a:tab pos="2057349" algn="l"/>
                <a:tab pos="2285943" algn="l"/>
                <a:tab pos="2514537" algn="l"/>
                <a:tab pos="2743131" algn="l"/>
                <a:tab pos="2971726" algn="l"/>
                <a:tab pos="3200320" algn="l"/>
                <a:tab pos="3428914" algn="l"/>
                <a:tab pos="3657509" algn="l"/>
                <a:tab pos="3886103" algn="l"/>
                <a:tab pos="4114697" algn="l"/>
                <a:tab pos="4343291" algn="l"/>
                <a:tab pos="4571886" algn="l"/>
                <a:tab pos="4800480" algn="l"/>
                <a:tab pos="5029074" algn="l"/>
                <a:tab pos="5257669" algn="l"/>
                <a:tab pos="5486263" algn="l"/>
                <a:tab pos="5714857" algn="l"/>
                <a:tab pos="5943451" algn="l"/>
                <a:tab pos="6172046" algn="l"/>
                <a:tab pos="6400640" algn="l"/>
                <a:tab pos="6629234" algn="l"/>
                <a:tab pos="6857829" algn="l"/>
                <a:tab pos="7086423" algn="l"/>
                <a:tab pos="7315017" algn="l"/>
              </a:tabLst>
            </a:pPr>
            <a:r>
              <a:rPr lang="en-US" altLang="zh-CN" sz="2800" b="1" kern="0">
                <a:latin typeface="Times New Roman" panose="02020603050405020304" pitchFamily="18" charset="0"/>
                <a:ea typeface="华文楷体" panose="02010600040101010101" pitchFamily="2" charset="-122"/>
              </a:rPr>
              <a:t>end</a:t>
            </a:r>
            <a:endParaRPr lang="zh-CN" altLang="zh-CN" sz="2800" kern="10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693">
              <a:tabLst>
                <a:tab pos="228594" algn="l"/>
                <a:tab pos="457189" algn="l"/>
                <a:tab pos="685783" algn="l"/>
                <a:tab pos="914377" algn="l"/>
                <a:tab pos="1142971" algn="l"/>
                <a:tab pos="1371566" algn="l"/>
                <a:tab pos="1600160" algn="l"/>
                <a:tab pos="1828754" algn="l"/>
                <a:tab pos="2057349" algn="l"/>
                <a:tab pos="2285943" algn="l"/>
                <a:tab pos="2514537" algn="l"/>
                <a:tab pos="2743131" algn="l"/>
                <a:tab pos="2971726" algn="l"/>
                <a:tab pos="3200320" algn="l"/>
                <a:tab pos="3428914" algn="l"/>
                <a:tab pos="3657509" algn="l"/>
                <a:tab pos="3886103" algn="l"/>
                <a:tab pos="4114697" algn="l"/>
                <a:tab pos="4343291" algn="l"/>
                <a:tab pos="4571886" algn="l"/>
                <a:tab pos="4800480" algn="l"/>
                <a:tab pos="5029074" algn="l"/>
                <a:tab pos="5257669" algn="l"/>
                <a:tab pos="5486263" algn="l"/>
                <a:tab pos="5714857" algn="l"/>
                <a:tab pos="5943451" algn="l"/>
                <a:tab pos="6172046" algn="l"/>
                <a:tab pos="6400640" algn="l"/>
                <a:tab pos="6629234" algn="l"/>
                <a:tab pos="6857829" algn="l"/>
                <a:tab pos="7086423" algn="l"/>
                <a:tab pos="7315017" algn="l"/>
              </a:tabLst>
            </a:pPr>
            <a:r>
              <a:rPr lang="en-US" altLang="zh-CN" sz="2800" b="1" kern="0">
                <a:latin typeface="Times New Roman" panose="02020603050405020304" pitchFamily="18" charset="0"/>
                <a:ea typeface="华文楷体" panose="02010600040101010101" pitchFamily="2" charset="-122"/>
              </a:rPr>
              <a:t>fs=sym(sum(f,2));  %</a:t>
            </a:r>
            <a:r>
              <a:rPr lang="zh-CN" altLang="zh-CN" sz="2800" b="1" kern="0">
                <a:latin typeface="Times New Roman" panose="02020603050405020304" pitchFamily="18" charset="0"/>
                <a:ea typeface="华文楷体" panose="02010600040101010101" pitchFamily="2" charset="-122"/>
              </a:rPr>
              <a:t>求</a:t>
            </a:r>
            <a:r>
              <a:rPr lang="en-US" altLang="zh-CN" sz="2800" b="1" kern="0">
                <a:latin typeface="Times New Roman" panose="02020603050405020304" pitchFamily="18" charset="0"/>
                <a:ea typeface="华文楷体" panose="02010600040101010101" pitchFamily="2" charset="-122"/>
              </a:rPr>
              <a:t>f</a:t>
            </a:r>
            <a:r>
              <a:rPr lang="zh-CN" altLang="zh-CN" sz="2800" b="1" kern="0">
                <a:latin typeface="Times New Roman" panose="02020603050405020304" pitchFamily="18" charset="0"/>
                <a:ea typeface="华文楷体" panose="02010600040101010101" pitchFamily="2" charset="-122"/>
              </a:rPr>
              <a:t>矩阵的行和</a:t>
            </a:r>
            <a:r>
              <a:rPr lang="en-US" altLang="zh-CN" sz="2800" b="1" kern="0">
                <a:latin typeface="Times New Roman" panose="02020603050405020304" pitchFamily="18" charset="0"/>
                <a:ea typeface="华文楷体" panose="02010600040101010101" pitchFamily="2" charset="-122"/>
              </a:rPr>
              <a:t>,</a:t>
            </a:r>
            <a:r>
              <a:rPr lang="zh-CN" altLang="zh-CN" sz="2800" b="1" kern="0">
                <a:latin typeface="Times New Roman" panose="02020603050405020304" pitchFamily="18" charset="0"/>
                <a:ea typeface="华文楷体" panose="02010600040101010101" pitchFamily="2" charset="-122"/>
              </a:rPr>
              <a:t>并转换为符号数</a:t>
            </a:r>
            <a:endParaRPr lang="zh-CN" altLang="zh-CN" sz="2800" kern="10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693">
              <a:tabLst>
                <a:tab pos="228594" algn="l"/>
                <a:tab pos="457189" algn="l"/>
                <a:tab pos="685783" algn="l"/>
                <a:tab pos="914377" algn="l"/>
                <a:tab pos="1142971" algn="l"/>
                <a:tab pos="1371566" algn="l"/>
                <a:tab pos="1600160" algn="l"/>
                <a:tab pos="1828754" algn="l"/>
                <a:tab pos="2057349" algn="l"/>
                <a:tab pos="2285943" algn="l"/>
                <a:tab pos="2514537" algn="l"/>
                <a:tab pos="2743131" algn="l"/>
                <a:tab pos="2971726" algn="l"/>
                <a:tab pos="3200320" algn="l"/>
                <a:tab pos="3428914" algn="l"/>
                <a:tab pos="3657509" algn="l"/>
                <a:tab pos="3886103" algn="l"/>
                <a:tab pos="4114697" algn="l"/>
                <a:tab pos="4343291" algn="l"/>
                <a:tab pos="4571886" algn="l"/>
                <a:tab pos="4800480" algn="l"/>
                <a:tab pos="5029074" algn="l"/>
                <a:tab pos="5257669" algn="l"/>
                <a:tab pos="5486263" algn="l"/>
                <a:tab pos="5714857" algn="l"/>
                <a:tab pos="5943451" algn="l"/>
                <a:tab pos="6172046" algn="l"/>
                <a:tab pos="6400640" algn="l"/>
                <a:tab pos="6629234" algn="l"/>
                <a:tab pos="6857829" algn="l"/>
                <a:tab pos="7086423" algn="l"/>
                <a:tab pos="7315017" algn="l"/>
              </a:tabLst>
            </a:pPr>
            <a:r>
              <a:rPr lang="en-US" altLang="zh-CN" sz="2800" b="1" kern="0">
                <a:latin typeface="Times New Roman" panose="02020603050405020304" pitchFamily="18" charset="0"/>
                <a:ea typeface="华文楷体" panose="02010600040101010101" pitchFamily="2" charset="-122"/>
              </a:rPr>
              <a:t>p=f./fs            %</a:t>
            </a:r>
            <a:r>
              <a:rPr lang="zh-CN" altLang="zh-CN" sz="2800" b="1" kern="0">
                <a:latin typeface="Times New Roman" panose="02020603050405020304" pitchFamily="18" charset="0"/>
                <a:ea typeface="华文楷体" panose="02010600040101010101" pitchFamily="2" charset="-122"/>
              </a:rPr>
              <a:t>求状态转移频率</a:t>
            </a:r>
            <a:endParaRPr lang="zh-CN" altLang="zh-CN" sz="2800" kern="1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5841539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0152304"/>
              </p:ext>
            </p:extLst>
          </p:nvPr>
        </p:nvGraphicFramePr>
        <p:xfrm>
          <a:off x="2054229" y="808043"/>
          <a:ext cx="7778751" cy="3976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162962" progId="Word.Document.12">
                  <p:embed/>
                </p:oleObj>
              </mc:Choice>
              <mc:Fallback>
                <p:oleObj name="Document" r:id="rId2" imgW="8129635" imgH="4162962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054229" y="808043"/>
                        <a:ext cx="7778751" cy="39766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32816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64282330"/>
              </p:ext>
            </p:extLst>
          </p:nvPr>
        </p:nvGraphicFramePr>
        <p:xfrm>
          <a:off x="988271" y="802989"/>
          <a:ext cx="7778751" cy="5580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848031" progId="Word.Document.12">
                  <p:embed/>
                </p:oleObj>
              </mc:Choice>
              <mc:Fallback>
                <p:oleObj name="Document" r:id="rId2" imgW="8129635" imgH="5848031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988271" y="802989"/>
                        <a:ext cx="7778751" cy="55800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>
            <a:extLst>
              <a:ext uri="{FF2B5EF4-FFF2-40B4-BE49-F238E27FC236}">
                <a16:creationId xmlns:a16="http://schemas.microsoft.com/office/drawing/2014/main" id="{ED1CB7E0-ED3B-50AA-D451-1EF8BE34E45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14888622"/>
              </p:ext>
            </p:extLst>
          </p:nvPr>
        </p:nvGraphicFramePr>
        <p:xfrm>
          <a:off x="5807815" y="3529630"/>
          <a:ext cx="7778751" cy="3062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8129635" imgH="3209843" progId="Word.Document.12">
                  <p:embed/>
                </p:oleObj>
              </mc:Choice>
              <mc:Fallback>
                <p:oleObj name="Document" r:id="rId4" imgW="8129635" imgH="3209843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807815" y="3529630"/>
                        <a:ext cx="7778751" cy="30622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98250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66207455"/>
              </p:ext>
            </p:extLst>
          </p:nvPr>
        </p:nvGraphicFramePr>
        <p:xfrm>
          <a:off x="2054229" y="808043"/>
          <a:ext cx="7778751" cy="3062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209843" progId="Word.Document.12">
                  <p:embed/>
                </p:oleObj>
              </mc:Choice>
              <mc:Fallback>
                <p:oleObj name="Document" r:id="rId2" imgW="8129635" imgH="3209843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054229" y="808043"/>
                        <a:ext cx="7778751" cy="30622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34008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5806BF56-81B7-4A08-95C1-296F428F87A0}"/>
              </a:ext>
            </a:extLst>
          </p:cNvPr>
          <p:cNvSpPr txBox="1"/>
          <p:nvPr/>
        </p:nvSpPr>
        <p:spPr>
          <a:xfrm>
            <a:off x="1827716" y="972242"/>
            <a:ext cx="8536577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711817" algn="just"/>
            <a:r>
              <a:rPr lang="zh-CN" altLang="zh-CN" sz="2400" b="1" kern="100">
                <a:latin typeface="Times New Roman" panose="02020603050405020304" pitchFamily="18" charset="0"/>
                <a:ea typeface="华文楷体" panose="02010600040101010101" pitchFamily="2" charset="-122"/>
              </a:rPr>
              <a:t>计算的</a:t>
            </a:r>
            <a:r>
              <a:rPr lang="en-US" altLang="zh-CN" sz="2400" b="1" kern="100">
                <a:latin typeface="Times New Roman" panose="02020603050405020304" pitchFamily="18" charset="0"/>
                <a:ea typeface="华文楷体" panose="02010600040101010101" pitchFamily="2" charset="-122"/>
              </a:rPr>
              <a:t>Matlab</a:t>
            </a:r>
            <a:r>
              <a:rPr lang="zh-CN" altLang="zh-CN" sz="2400" b="1" kern="100">
                <a:latin typeface="Times New Roman" panose="02020603050405020304" pitchFamily="18" charset="0"/>
                <a:ea typeface="华文楷体" panose="02010600040101010101" pitchFamily="2" charset="-122"/>
              </a:rPr>
              <a:t>计算程序如下：</a:t>
            </a:r>
            <a:endParaRPr lang="zh-CN" altLang="zh-CN" sz="2400" kern="10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693"/>
            <a:r>
              <a:rPr lang="en-US" altLang="zh-CN" sz="2400" b="1" kern="0">
                <a:latin typeface="Times New Roman" panose="02020603050405020304" pitchFamily="18" charset="0"/>
                <a:ea typeface="华文楷体" panose="02010600040101010101" pitchFamily="2" charset="-122"/>
              </a:rPr>
              <a:t>clc, clear</a:t>
            </a:r>
            <a:endParaRPr lang="zh-CN" altLang="zh-CN" sz="2400" kern="10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693"/>
            <a:r>
              <a:rPr lang="en-US" altLang="zh-CN" sz="2400" b="1" kern="0">
                <a:latin typeface="Times New Roman" panose="02020603050405020304" pitchFamily="18" charset="0"/>
                <a:ea typeface="华文楷体" panose="02010600040101010101" pitchFamily="2" charset="-122"/>
              </a:rPr>
              <a:t>a=[4  3  2  1  4  3  1  1  2  3 </a:t>
            </a:r>
            <a:endParaRPr lang="zh-CN" altLang="zh-CN" sz="2400" kern="10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693"/>
            <a:r>
              <a:rPr lang="en-US" altLang="zh-CN" sz="2400" b="1" kern="0">
                <a:latin typeface="Times New Roman" panose="02020603050405020304" pitchFamily="18" charset="0"/>
                <a:ea typeface="华文楷体" panose="02010600040101010101" pitchFamily="2" charset="-122"/>
              </a:rPr>
              <a:t>   2  1  2  3  4  4  3  3  1  1</a:t>
            </a:r>
            <a:endParaRPr lang="zh-CN" altLang="zh-CN" sz="2400" kern="10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693"/>
            <a:r>
              <a:rPr lang="en-US" altLang="zh-CN" sz="2400" b="1" kern="0">
                <a:latin typeface="Times New Roman" panose="02020603050405020304" pitchFamily="18" charset="0"/>
                <a:ea typeface="华文楷体" panose="02010600040101010101" pitchFamily="2" charset="-122"/>
              </a:rPr>
              <a:t>   1  3  3  2  1  2  2  2  4  4</a:t>
            </a:r>
            <a:endParaRPr lang="zh-CN" altLang="zh-CN" sz="2400" kern="10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693"/>
            <a:r>
              <a:rPr lang="en-US" altLang="zh-CN" sz="2400" b="1" kern="0">
                <a:latin typeface="Times New Roman" panose="02020603050405020304" pitchFamily="18" charset="0"/>
                <a:ea typeface="华文楷体" panose="02010600040101010101" pitchFamily="2" charset="-122"/>
              </a:rPr>
              <a:t>   2  3  2  3  1  1  2  4  3  1];</a:t>
            </a:r>
            <a:endParaRPr lang="zh-CN" altLang="zh-CN" sz="2400" kern="10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693"/>
            <a:r>
              <a:rPr lang="en-US" altLang="zh-CN" sz="2400" b="1" kern="0">
                <a:latin typeface="Times New Roman" panose="02020603050405020304" pitchFamily="18" charset="0"/>
                <a:ea typeface="华文楷体" panose="02010600040101010101" pitchFamily="2" charset="-122"/>
              </a:rPr>
              <a:t>a=a'; a=a(:)'; %</a:t>
            </a:r>
            <a:r>
              <a:rPr lang="zh-CN" altLang="zh-CN" sz="2400" b="1" kern="0">
                <a:latin typeface="Times New Roman" panose="02020603050405020304" pitchFamily="18" charset="0"/>
                <a:ea typeface="华文楷体" panose="02010600040101010101" pitchFamily="2" charset="-122"/>
              </a:rPr>
              <a:t>把矩阵</a:t>
            </a:r>
            <a:r>
              <a:rPr lang="en-US" altLang="zh-CN" sz="2400" b="1" kern="0">
                <a:latin typeface="Times New Roman" panose="02020603050405020304" pitchFamily="18" charset="0"/>
                <a:ea typeface="华文楷体" panose="02010600040101010101" pitchFamily="2" charset="-122"/>
              </a:rPr>
              <a:t>a</a:t>
            </a:r>
            <a:r>
              <a:rPr lang="zh-CN" altLang="zh-CN" sz="2400" b="1" kern="0">
                <a:latin typeface="Times New Roman" panose="02020603050405020304" pitchFamily="18" charset="0"/>
                <a:ea typeface="华文楷体" panose="02010600040101010101" pitchFamily="2" charset="-122"/>
              </a:rPr>
              <a:t>逐行展开成一个行向量</a:t>
            </a:r>
            <a:endParaRPr lang="zh-CN" altLang="zh-CN" sz="2400" kern="10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693"/>
            <a:r>
              <a:rPr lang="en-US" altLang="zh-CN" sz="2400" b="1" kern="0">
                <a:latin typeface="Times New Roman" panose="02020603050405020304" pitchFamily="18" charset="0"/>
                <a:ea typeface="华文楷体" panose="02010600040101010101" pitchFamily="2" charset="-122"/>
              </a:rPr>
              <a:t>for i=1:4</a:t>
            </a:r>
            <a:endParaRPr lang="zh-CN" altLang="zh-CN" sz="2400" kern="10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693"/>
            <a:r>
              <a:rPr lang="en-US" altLang="zh-CN" sz="2400" b="1" kern="0">
                <a:latin typeface="Times New Roman" panose="02020603050405020304" pitchFamily="18" charset="0"/>
                <a:ea typeface="华文楷体" panose="02010600040101010101" pitchFamily="2" charset="-122"/>
              </a:rPr>
              <a:t>   for j=1:4</a:t>
            </a:r>
            <a:endParaRPr lang="zh-CN" altLang="zh-CN" sz="2400" kern="10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693"/>
            <a:r>
              <a:rPr lang="en-US" altLang="zh-CN" sz="2400" b="1" kern="0">
                <a:latin typeface="Times New Roman" panose="02020603050405020304" pitchFamily="18" charset="0"/>
                <a:ea typeface="华文楷体" panose="02010600040101010101" pitchFamily="2" charset="-122"/>
              </a:rPr>
              <a:t>      f(i,j)=length(strfind(a,[i j])); %</a:t>
            </a:r>
            <a:r>
              <a:rPr lang="zh-CN" altLang="zh-CN" sz="2400" b="1" kern="0">
                <a:latin typeface="Times New Roman" panose="02020603050405020304" pitchFamily="18" charset="0"/>
                <a:ea typeface="华文楷体" panose="02010600040101010101" pitchFamily="2" charset="-122"/>
              </a:rPr>
              <a:t>统计子串的个数</a:t>
            </a:r>
            <a:endParaRPr lang="zh-CN" altLang="zh-CN" sz="2400" kern="10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693"/>
            <a:r>
              <a:rPr lang="en-US" altLang="zh-CN" sz="2400" b="1" kern="0">
                <a:latin typeface="Times New Roman" panose="02020603050405020304" pitchFamily="18" charset="0"/>
                <a:ea typeface="华文楷体" panose="02010600040101010101" pitchFamily="2" charset="-122"/>
              </a:rPr>
              <a:t>   end</a:t>
            </a:r>
            <a:endParaRPr lang="zh-CN" altLang="zh-CN" sz="2400" kern="10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693"/>
            <a:r>
              <a:rPr lang="en-US" altLang="zh-CN" sz="2400" b="1" kern="0">
                <a:latin typeface="Times New Roman" panose="02020603050405020304" pitchFamily="18" charset="0"/>
                <a:ea typeface="华文楷体" panose="02010600040101010101" pitchFamily="2" charset="-122"/>
              </a:rPr>
              <a:t>end</a:t>
            </a:r>
            <a:endParaRPr lang="zh-CN" altLang="zh-CN" sz="2400" kern="10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693"/>
            <a:r>
              <a:rPr lang="en-US" altLang="zh-CN" sz="2400" b="1" kern="0">
                <a:latin typeface="Times New Roman" panose="02020603050405020304" pitchFamily="18" charset="0"/>
                <a:ea typeface="华文楷体" panose="02010600040101010101" pitchFamily="2" charset="-122"/>
              </a:rPr>
              <a:t>ni=sym(sum(f,2));  %</a:t>
            </a:r>
            <a:r>
              <a:rPr lang="zh-CN" altLang="zh-CN" sz="2400" b="1" kern="0">
                <a:latin typeface="Times New Roman" panose="02020603050405020304" pitchFamily="18" charset="0"/>
                <a:ea typeface="华文楷体" panose="02010600040101010101" pitchFamily="2" charset="-122"/>
              </a:rPr>
              <a:t>计算矩阵</a:t>
            </a:r>
            <a:r>
              <a:rPr lang="en-US" altLang="zh-CN" sz="2400" b="1" kern="0">
                <a:latin typeface="Times New Roman" panose="02020603050405020304" pitchFamily="18" charset="0"/>
                <a:ea typeface="华文楷体" panose="02010600040101010101" pitchFamily="2" charset="-122"/>
              </a:rPr>
              <a:t>f</a:t>
            </a:r>
            <a:r>
              <a:rPr lang="zh-CN" altLang="zh-CN" sz="2400" b="1" kern="0">
                <a:latin typeface="Times New Roman" panose="02020603050405020304" pitchFamily="18" charset="0"/>
                <a:ea typeface="华文楷体" panose="02010600040101010101" pitchFamily="2" charset="-122"/>
              </a:rPr>
              <a:t>的行和，并转换为符号数</a:t>
            </a:r>
            <a:endParaRPr lang="zh-CN" altLang="zh-CN" sz="2400" kern="10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693"/>
            <a:r>
              <a:rPr lang="en-US" altLang="zh-CN" sz="2400" b="1" kern="0">
                <a:latin typeface="Times New Roman" panose="02020603050405020304" pitchFamily="18" charset="0"/>
                <a:ea typeface="华文楷体" panose="02010600040101010101" pitchFamily="2" charset="-122"/>
              </a:rPr>
              <a:t>phat=f./ni         %</a:t>
            </a:r>
            <a:r>
              <a:rPr lang="zh-CN" altLang="zh-CN" sz="2400" b="1" kern="0">
                <a:latin typeface="Times New Roman" panose="02020603050405020304" pitchFamily="18" charset="0"/>
                <a:ea typeface="华文楷体" panose="02010600040101010101" pitchFamily="2" charset="-122"/>
              </a:rPr>
              <a:t>求状态转移的频率</a:t>
            </a:r>
            <a:endParaRPr lang="zh-CN" altLang="zh-CN" sz="2400" kern="1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9143095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75703092"/>
              </p:ext>
            </p:extLst>
          </p:nvPr>
        </p:nvGraphicFramePr>
        <p:xfrm>
          <a:off x="2054229" y="808039"/>
          <a:ext cx="7778751" cy="302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171661" progId="Word.Document.12">
                  <p:embed/>
                </p:oleObj>
              </mc:Choice>
              <mc:Fallback>
                <p:oleObj name="Document" r:id="rId2" imgW="8129635" imgH="3171661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054229" y="808039"/>
                        <a:ext cx="7778751" cy="3022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33502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57292745"/>
              </p:ext>
            </p:extLst>
          </p:nvPr>
        </p:nvGraphicFramePr>
        <p:xfrm>
          <a:off x="2055817" y="804866"/>
          <a:ext cx="7861300" cy="2811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4195" progId="Word.Document.12">
                  <p:embed/>
                </p:oleObj>
              </mc:Choice>
              <mc:Fallback>
                <p:oleObj name="Document" r:id="rId2" imgW="8129635" imgH="292419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055817" y="804866"/>
                        <a:ext cx="7861300" cy="28114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48314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01872561"/>
              </p:ext>
            </p:extLst>
          </p:nvPr>
        </p:nvGraphicFramePr>
        <p:xfrm>
          <a:off x="2054229" y="808041"/>
          <a:ext cx="7778751" cy="5300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550496" progId="Word.Document.12">
                  <p:embed/>
                </p:oleObj>
              </mc:Choice>
              <mc:Fallback>
                <p:oleObj name="Document" r:id="rId2" imgW="8129635" imgH="5550496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054229" y="808041"/>
                        <a:ext cx="7778751" cy="53006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59088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43771157"/>
              </p:ext>
            </p:extLst>
          </p:nvPr>
        </p:nvGraphicFramePr>
        <p:xfrm>
          <a:off x="2055817" y="804866"/>
          <a:ext cx="7861300" cy="2811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197236" progId="Word.Document.12">
                  <p:embed/>
                </p:oleObj>
              </mc:Choice>
              <mc:Fallback>
                <p:oleObj name="Document" r:id="rId2" imgW="8129635" imgH="3197236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055817" y="804866"/>
                        <a:ext cx="7861300" cy="28114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26125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84407523"/>
              </p:ext>
            </p:extLst>
          </p:nvPr>
        </p:nvGraphicFramePr>
        <p:xfrm>
          <a:off x="2054229" y="808039"/>
          <a:ext cx="7778751" cy="454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757671" progId="Word.Document.12">
                  <p:embed/>
                </p:oleObj>
              </mc:Choice>
              <mc:Fallback>
                <p:oleObj name="Document" r:id="rId2" imgW="8129635" imgH="4757671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054229" y="808039"/>
                        <a:ext cx="7778751" cy="4546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61626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GuidesStyle_Normal&quot;,&quot;Name&quot;:&quot;正常&quot;,&quot;HeaderHeight&quot;:15.0,&quot;FooterHeight&quot;:9.0,&quot;SideMargin&quot;:5.5,&quot;TopMargin&quot;:0.0,&quot;BottomMargin&quot;:0.0,&quot;IntervalMargin&quot;:1.5,&quot;SettingType&quot;:&quot;System&quot;}"/>
</p:tagLst>
</file>

<file path=ppt/theme/theme1.xml><?xml version="1.0" encoding="utf-8"?>
<a:theme xmlns:a="http://schemas.openxmlformats.org/drawingml/2006/main" name="2_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_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4996</TotalTime>
  <Words>3750</Words>
  <Application>Microsoft Office PowerPoint</Application>
  <PresentationFormat>宽屏</PresentationFormat>
  <Paragraphs>291</Paragraphs>
  <Slides>179</Slides>
  <Notes>7</Notes>
  <HiddenSlides>0</HiddenSlides>
  <MMClips>0</MMClips>
  <ScaleCrop>false</ScaleCrop>
  <HeadingPairs>
    <vt:vector size="8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179</vt:i4>
      </vt:variant>
    </vt:vector>
  </HeadingPairs>
  <TitlesOfParts>
    <vt:vector size="195" baseType="lpstr">
      <vt:lpstr>等线</vt:lpstr>
      <vt:lpstr>华文新魏</vt:lpstr>
      <vt:lpstr>隶书</vt:lpstr>
      <vt:lpstr>微软雅黑</vt:lpstr>
      <vt:lpstr>微软雅黑</vt:lpstr>
      <vt:lpstr>Arial</vt:lpstr>
      <vt:lpstr>Blackadder ITC</vt:lpstr>
      <vt:lpstr>Calibri</vt:lpstr>
      <vt:lpstr>Calibri Light</vt:lpstr>
      <vt:lpstr>Eras Bold ITC</vt:lpstr>
      <vt:lpstr>Impact</vt:lpstr>
      <vt:lpstr>Times New Roman</vt:lpstr>
      <vt:lpstr>2_Office 主题​​</vt:lpstr>
      <vt:lpstr>3_Office 主题​​</vt:lpstr>
      <vt:lpstr>Document</vt:lpstr>
      <vt:lpstr>Microsoft Word 文档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常数项级数</dc:title>
  <dc:creator>Happy</dc:creator>
  <cp:lastModifiedBy>映雪 杨</cp:lastModifiedBy>
  <cp:revision>190</cp:revision>
  <dcterms:created xsi:type="dcterms:W3CDTF">2020-06-24T23:10:14Z</dcterms:created>
  <dcterms:modified xsi:type="dcterms:W3CDTF">2023-07-08T08:08:02Z</dcterms:modified>
</cp:coreProperties>
</file>